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300" r:id="rId6"/>
    <p:sldId id="298" r:id="rId7"/>
    <p:sldId id="281" r:id="rId8"/>
    <p:sldId id="285" r:id="rId9"/>
    <p:sldId id="304" r:id="rId10"/>
    <p:sldId id="287" r:id="rId11"/>
    <p:sldId id="303" r:id="rId12"/>
    <p:sldId id="289" r:id="rId13"/>
    <p:sldId id="290" r:id="rId14"/>
    <p:sldId id="291" r:id="rId15"/>
    <p:sldId id="292" r:id="rId16"/>
    <p:sldId id="293" r:id="rId17"/>
    <p:sldId id="294" r:id="rId18"/>
    <p:sldId id="295" r:id="rId19"/>
    <p:sldId id="296" r:id="rId20"/>
    <p:sldId id="297" r:id="rId21"/>
    <p:sldId id="302" r:id="rId22"/>
    <p:sldId id="299" r:id="rId23"/>
    <p:sldId id="30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06" autoAdjust="0"/>
  </p:normalViewPr>
  <p:slideViewPr>
    <p:cSldViewPr snapToGrid="0">
      <p:cViewPr varScale="1">
        <p:scale>
          <a:sx n="73" d="100"/>
          <a:sy n="73" d="100"/>
        </p:scale>
        <p:origin x="1070" y="72"/>
      </p:cViewPr>
      <p:guideLst/>
    </p:cSldViewPr>
  </p:slideViewPr>
  <p:outlineViewPr>
    <p:cViewPr>
      <p:scale>
        <a:sx n="33" d="100"/>
        <a:sy n="33" d="100"/>
      </p:scale>
      <p:origin x="0" y="-5813"/>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1/30/2023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1/30/2023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24688"/>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097307" y="769633"/>
            <a:ext cx="3485073" cy="3183611"/>
          </a:xfrm>
        </p:spPr>
        <p:txBody>
          <a:bodyPr>
            <a:normAutofit/>
          </a:bodyPr>
          <a:lstStyle/>
          <a:p>
            <a:pPr algn="l"/>
            <a:r>
              <a:rPr lang="en-US" sz="4000" dirty="0"/>
              <a:t>Mobile Recharge Testing….</a:t>
            </a:r>
            <a:br>
              <a:rPr lang="en-US" sz="4000" dirty="0"/>
            </a:br>
            <a:endParaRPr lang="en-US" sz="4000" dirty="0"/>
          </a:p>
        </p:txBody>
      </p:sp>
      <p:sp>
        <p:nvSpPr>
          <p:cNvPr id="3" name="TextBox 2">
            <a:extLst>
              <a:ext uri="{FF2B5EF4-FFF2-40B4-BE49-F238E27FC236}">
                <a16:creationId xmlns:a16="http://schemas.microsoft.com/office/drawing/2014/main" id="{AE5F8085-924D-A120-7ECA-D379CE98DC5E}"/>
              </a:ext>
            </a:extLst>
          </p:cNvPr>
          <p:cNvSpPr txBox="1"/>
          <p:nvPr/>
        </p:nvSpPr>
        <p:spPr>
          <a:xfrm>
            <a:off x="7304690" y="3683190"/>
            <a:ext cx="3893035" cy="1754326"/>
          </a:xfrm>
          <a:prstGeom prst="rect">
            <a:avLst/>
          </a:prstGeom>
          <a:noFill/>
        </p:spPr>
        <p:txBody>
          <a:bodyPr wrap="square" rtlCol="0">
            <a:spAutoFit/>
          </a:bodyPr>
          <a:lstStyle/>
          <a:p>
            <a:pPr algn="r"/>
            <a:r>
              <a:rPr lang="en-IN" dirty="0" err="1"/>
              <a:t>B.Sirisha</a:t>
            </a:r>
            <a:endParaRPr lang="en-IN" dirty="0"/>
          </a:p>
          <a:p>
            <a:pPr algn="r"/>
            <a:r>
              <a:rPr lang="en-IN" dirty="0"/>
              <a:t>192011413</a:t>
            </a:r>
          </a:p>
          <a:p>
            <a:pPr algn="r"/>
            <a:r>
              <a:rPr lang="en-IN" dirty="0"/>
              <a:t>CSA3731</a:t>
            </a:r>
          </a:p>
          <a:p>
            <a:pPr algn="r"/>
            <a:r>
              <a:rPr lang="en-IN" dirty="0"/>
              <a:t>Software testing</a:t>
            </a:r>
          </a:p>
          <a:p>
            <a:pPr algn="r"/>
            <a:r>
              <a:rPr lang="en-IN" dirty="0"/>
              <a:t> for android applications</a:t>
            </a:r>
          </a:p>
          <a:p>
            <a:pPr algn="r"/>
            <a:r>
              <a:rPr lang="en-IN" dirty="0"/>
              <a:t>31.01.2023</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3F3FB-71DA-A9B7-EB3A-C2E70682BE21}"/>
              </a:ext>
            </a:extLst>
          </p:cNvPr>
          <p:cNvSpPr>
            <a:spLocks noGrp="1"/>
          </p:cNvSpPr>
          <p:nvPr>
            <p:ph type="title"/>
          </p:nvPr>
        </p:nvSpPr>
        <p:spPr/>
        <p:txBody>
          <a:bodyPr/>
          <a:lstStyle/>
          <a:p>
            <a:r>
              <a:rPr lang="en-IN" dirty="0"/>
              <a:t>APP TOOLS</a:t>
            </a:r>
          </a:p>
        </p:txBody>
      </p:sp>
      <p:pic>
        <p:nvPicPr>
          <p:cNvPr id="3" name="Picture 2">
            <a:extLst>
              <a:ext uri="{FF2B5EF4-FFF2-40B4-BE49-F238E27FC236}">
                <a16:creationId xmlns:a16="http://schemas.microsoft.com/office/drawing/2014/main" id="{45BC3499-4E86-BA85-2BCB-5B26DAC7E9DA}"/>
              </a:ext>
            </a:extLst>
          </p:cNvPr>
          <p:cNvPicPr>
            <a:picLocks noChangeAspect="1"/>
          </p:cNvPicPr>
          <p:nvPr/>
        </p:nvPicPr>
        <p:blipFill>
          <a:blip r:embed="rId2"/>
          <a:stretch>
            <a:fillRect/>
          </a:stretch>
        </p:blipFill>
        <p:spPr>
          <a:xfrm>
            <a:off x="8582955" y="2137298"/>
            <a:ext cx="2613931" cy="2598645"/>
          </a:xfrm>
          <a:prstGeom prst="rect">
            <a:avLst/>
          </a:prstGeom>
        </p:spPr>
      </p:pic>
      <p:pic>
        <p:nvPicPr>
          <p:cNvPr id="4" name="Picture 3">
            <a:extLst>
              <a:ext uri="{FF2B5EF4-FFF2-40B4-BE49-F238E27FC236}">
                <a16:creationId xmlns:a16="http://schemas.microsoft.com/office/drawing/2014/main" id="{AEDED47E-E30A-4779-E213-60F4276C3369}"/>
              </a:ext>
            </a:extLst>
          </p:cNvPr>
          <p:cNvPicPr>
            <a:picLocks noChangeAspect="1"/>
          </p:cNvPicPr>
          <p:nvPr/>
        </p:nvPicPr>
        <p:blipFill>
          <a:blip r:embed="rId3"/>
          <a:stretch>
            <a:fillRect/>
          </a:stretch>
        </p:blipFill>
        <p:spPr>
          <a:xfrm>
            <a:off x="4735712" y="2129678"/>
            <a:ext cx="2720576" cy="2598645"/>
          </a:xfrm>
          <a:prstGeom prst="rect">
            <a:avLst/>
          </a:prstGeom>
        </p:spPr>
      </p:pic>
      <p:pic>
        <p:nvPicPr>
          <p:cNvPr id="5" name="Picture 4">
            <a:extLst>
              <a:ext uri="{FF2B5EF4-FFF2-40B4-BE49-F238E27FC236}">
                <a16:creationId xmlns:a16="http://schemas.microsoft.com/office/drawing/2014/main" id="{6E3B85AD-0EAA-42E8-A923-0A6848139A20}"/>
              </a:ext>
            </a:extLst>
          </p:cNvPr>
          <p:cNvPicPr>
            <a:picLocks noChangeAspect="1"/>
          </p:cNvPicPr>
          <p:nvPr/>
        </p:nvPicPr>
        <p:blipFill>
          <a:blip r:embed="rId4"/>
          <a:stretch>
            <a:fillRect/>
          </a:stretch>
        </p:blipFill>
        <p:spPr>
          <a:xfrm>
            <a:off x="1111792" y="2129677"/>
            <a:ext cx="2613887" cy="2598645"/>
          </a:xfrm>
          <a:prstGeom prst="rect">
            <a:avLst/>
          </a:prstGeom>
        </p:spPr>
      </p:pic>
      <p:sp>
        <p:nvSpPr>
          <p:cNvPr id="6" name="TextBox 5">
            <a:extLst>
              <a:ext uri="{FF2B5EF4-FFF2-40B4-BE49-F238E27FC236}">
                <a16:creationId xmlns:a16="http://schemas.microsoft.com/office/drawing/2014/main" id="{7B3CD6C0-7071-85E7-62BB-CA6390CFF01C}"/>
              </a:ext>
            </a:extLst>
          </p:cNvPr>
          <p:cNvSpPr txBox="1"/>
          <p:nvPr/>
        </p:nvSpPr>
        <p:spPr>
          <a:xfrm>
            <a:off x="8975520" y="4922276"/>
            <a:ext cx="1828800" cy="646331"/>
          </a:xfrm>
          <a:prstGeom prst="rect">
            <a:avLst/>
          </a:prstGeom>
          <a:noFill/>
        </p:spPr>
        <p:txBody>
          <a:bodyPr wrap="square" rtlCol="0">
            <a:spAutoFit/>
          </a:bodyPr>
          <a:lstStyle/>
          <a:p>
            <a:r>
              <a:rPr lang="en-US" dirty="0"/>
              <a:t>APPIUM</a:t>
            </a:r>
          </a:p>
          <a:p>
            <a:r>
              <a:rPr lang="en-US" dirty="0"/>
              <a:t>           STUDIO</a:t>
            </a:r>
            <a:endParaRPr lang="en-US" sz="1800" kern="1200" dirty="0">
              <a:solidFill>
                <a:schemeClr val="tx1"/>
              </a:solidFill>
              <a:latin typeface="+mn-lt"/>
              <a:ea typeface="+mn-ea"/>
              <a:cs typeface="+mn-cs"/>
            </a:endParaRPr>
          </a:p>
        </p:txBody>
      </p:sp>
      <p:sp>
        <p:nvSpPr>
          <p:cNvPr id="7" name="TextBox 6">
            <a:extLst>
              <a:ext uri="{FF2B5EF4-FFF2-40B4-BE49-F238E27FC236}">
                <a16:creationId xmlns:a16="http://schemas.microsoft.com/office/drawing/2014/main" id="{897A5250-8CA9-5B4C-0889-EB3A98544411}"/>
              </a:ext>
            </a:extLst>
          </p:cNvPr>
          <p:cNvSpPr txBox="1"/>
          <p:nvPr/>
        </p:nvSpPr>
        <p:spPr>
          <a:xfrm>
            <a:off x="5176276" y="5029200"/>
            <a:ext cx="1828800" cy="369332"/>
          </a:xfrm>
          <a:prstGeom prst="rect">
            <a:avLst/>
          </a:prstGeom>
          <a:noFill/>
        </p:spPr>
        <p:txBody>
          <a:bodyPr wrap="square" rtlCol="0">
            <a:spAutoFit/>
          </a:bodyPr>
          <a:lstStyle/>
          <a:p>
            <a:r>
              <a:rPr lang="en-IN"/>
              <a:t>IntelliJ </a:t>
            </a:r>
            <a:endParaRPr lang="en-US" sz="1800" kern="1200" dirty="0">
              <a:solidFill>
                <a:schemeClr val="tx1"/>
              </a:solidFill>
              <a:latin typeface="+mn-lt"/>
              <a:ea typeface="+mn-ea"/>
              <a:cs typeface="+mn-cs"/>
            </a:endParaRPr>
          </a:p>
        </p:txBody>
      </p:sp>
      <p:sp>
        <p:nvSpPr>
          <p:cNvPr id="8" name="TextBox 7">
            <a:extLst>
              <a:ext uri="{FF2B5EF4-FFF2-40B4-BE49-F238E27FC236}">
                <a16:creationId xmlns:a16="http://schemas.microsoft.com/office/drawing/2014/main" id="{561794C4-30C7-2D93-68F9-7BD475680B22}"/>
              </a:ext>
            </a:extLst>
          </p:cNvPr>
          <p:cNvSpPr txBox="1"/>
          <p:nvPr/>
        </p:nvSpPr>
        <p:spPr>
          <a:xfrm rot="10800000" flipH="1" flipV="1">
            <a:off x="1417925" y="4706035"/>
            <a:ext cx="1798556" cy="646331"/>
          </a:xfrm>
          <a:prstGeom prst="rect">
            <a:avLst/>
          </a:prstGeom>
          <a:noFill/>
        </p:spPr>
        <p:txBody>
          <a:bodyPr wrap="square" rtlCol="0">
            <a:spAutoFit/>
          </a:bodyPr>
          <a:lstStyle/>
          <a:p>
            <a:r>
              <a:rPr lang="en-US" dirty="0"/>
              <a:t>ANDROID STUDIO</a:t>
            </a:r>
            <a:endParaRPr lang="en-US" sz="1800" kern="1200" dirty="0">
              <a:solidFill>
                <a:schemeClr val="tx1"/>
              </a:solidFill>
              <a:latin typeface="+mn-lt"/>
              <a:ea typeface="+mn-ea"/>
              <a:cs typeface="+mn-cs"/>
            </a:endParaRPr>
          </a:p>
        </p:txBody>
      </p:sp>
    </p:spTree>
    <p:extLst>
      <p:ext uri="{BB962C8B-B14F-4D97-AF65-F5344CB8AC3E}">
        <p14:creationId xmlns:p14="http://schemas.microsoft.com/office/powerpoint/2010/main" val="2031982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2528-A995-B8A2-D433-C543CFBC8E20}"/>
              </a:ext>
            </a:extLst>
          </p:cNvPr>
          <p:cNvSpPr>
            <a:spLocks noGrp="1"/>
          </p:cNvSpPr>
          <p:nvPr>
            <p:ph type="title"/>
          </p:nvPr>
        </p:nvSpPr>
        <p:spPr/>
        <p:txBody>
          <a:bodyPr/>
          <a:lstStyle/>
          <a:p>
            <a:r>
              <a:rPr lang="en-IN" dirty="0"/>
              <a:t>APPIUM SERVER</a:t>
            </a:r>
          </a:p>
        </p:txBody>
      </p:sp>
      <p:pic>
        <p:nvPicPr>
          <p:cNvPr id="3" name="Content Placeholder 8">
            <a:extLst>
              <a:ext uri="{FF2B5EF4-FFF2-40B4-BE49-F238E27FC236}">
                <a16:creationId xmlns:a16="http://schemas.microsoft.com/office/drawing/2014/main" id="{2E8CE74F-4D0D-4BC9-A740-9AECA8F5D0C9}"/>
              </a:ext>
            </a:extLst>
          </p:cNvPr>
          <p:cNvPicPr>
            <a:picLocks noGrp="1" noChangeAspect="1"/>
          </p:cNvPicPr>
          <p:nvPr/>
        </p:nvPicPr>
        <p:blipFill>
          <a:blip r:embed="rId2"/>
          <a:stretch>
            <a:fillRect/>
          </a:stretch>
        </p:blipFill>
        <p:spPr>
          <a:xfrm>
            <a:off x="1042219" y="2226668"/>
            <a:ext cx="4621162" cy="3050484"/>
          </a:xfrm>
          <a:prstGeom prst="rect">
            <a:avLst/>
          </a:prstGeom>
        </p:spPr>
      </p:pic>
      <p:pic>
        <p:nvPicPr>
          <p:cNvPr id="4" name="Content Placeholder 9">
            <a:extLst>
              <a:ext uri="{FF2B5EF4-FFF2-40B4-BE49-F238E27FC236}">
                <a16:creationId xmlns:a16="http://schemas.microsoft.com/office/drawing/2014/main" id="{8CB738D3-7659-4ADA-9E96-44DCC88057AC}"/>
              </a:ext>
            </a:extLst>
          </p:cNvPr>
          <p:cNvPicPr>
            <a:picLocks noGrp="1" noChangeAspect="1"/>
          </p:cNvPicPr>
          <p:nvPr/>
        </p:nvPicPr>
        <p:blipFill>
          <a:blip r:embed="rId3"/>
          <a:stretch>
            <a:fillRect/>
          </a:stretch>
        </p:blipFill>
        <p:spPr>
          <a:xfrm>
            <a:off x="6096000" y="2226668"/>
            <a:ext cx="4798142" cy="2998891"/>
          </a:xfrm>
          <a:prstGeom prst="rect">
            <a:avLst/>
          </a:prstGeom>
        </p:spPr>
      </p:pic>
      <p:sp>
        <p:nvSpPr>
          <p:cNvPr id="6" name="TextBox 5">
            <a:extLst>
              <a:ext uri="{FF2B5EF4-FFF2-40B4-BE49-F238E27FC236}">
                <a16:creationId xmlns:a16="http://schemas.microsoft.com/office/drawing/2014/main" id="{E8B0EE46-834A-0E58-BC84-0C06AE6057EE}"/>
              </a:ext>
            </a:extLst>
          </p:cNvPr>
          <p:cNvSpPr txBox="1"/>
          <p:nvPr/>
        </p:nvSpPr>
        <p:spPr>
          <a:xfrm>
            <a:off x="1897381" y="5585328"/>
            <a:ext cx="3171148" cy="369332"/>
          </a:xfrm>
          <a:prstGeom prst="rect">
            <a:avLst/>
          </a:prstGeom>
          <a:noFill/>
        </p:spPr>
        <p:txBody>
          <a:bodyPr wrap="square">
            <a:spAutoFit/>
          </a:bodyPr>
          <a:lstStyle/>
          <a:p>
            <a:r>
              <a:rPr lang="en-IN" dirty="0"/>
              <a:t>BEFORE STARTING SERVER</a:t>
            </a:r>
          </a:p>
        </p:txBody>
      </p:sp>
      <p:sp>
        <p:nvSpPr>
          <p:cNvPr id="9" name="TextBox 8">
            <a:extLst>
              <a:ext uri="{FF2B5EF4-FFF2-40B4-BE49-F238E27FC236}">
                <a16:creationId xmlns:a16="http://schemas.microsoft.com/office/drawing/2014/main" id="{9A2016B5-03A4-1B29-C0DE-4CCD55B6BCF0}"/>
              </a:ext>
            </a:extLst>
          </p:cNvPr>
          <p:cNvSpPr txBox="1"/>
          <p:nvPr/>
        </p:nvSpPr>
        <p:spPr>
          <a:xfrm>
            <a:off x="6492240" y="5585328"/>
            <a:ext cx="3063240" cy="369332"/>
          </a:xfrm>
          <a:prstGeom prst="rect">
            <a:avLst/>
          </a:prstGeom>
          <a:noFill/>
        </p:spPr>
        <p:txBody>
          <a:bodyPr wrap="square" rtlCol="0">
            <a:spAutoFit/>
          </a:bodyPr>
          <a:lstStyle/>
          <a:p>
            <a:r>
              <a:rPr lang="en-US" dirty="0"/>
              <a:t>AFTER STARTING SERVER</a:t>
            </a:r>
            <a:endParaRPr lang="en-US" sz="1800" kern="1200" dirty="0">
              <a:solidFill>
                <a:schemeClr val="tx1"/>
              </a:solidFill>
              <a:latin typeface="+mn-lt"/>
              <a:ea typeface="+mn-ea"/>
              <a:cs typeface="+mn-cs"/>
            </a:endParaRPr>
          </a:p>
        </p:txBody>
      </p:sp>
    </p:spTree>
    <p:extLst>
      <p:ext uri="{BB962C8B-B14F-4D97-AF65-F5344CB8AC3E}">
        <p14:creationId xmlns:p14="http://schemas.microsoft.com/office/powerpoint/2010/main" val="4193522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77716-98CD-F06A-A4B3-9B3F4BDBA42F}"/>
              </a:ext>
            </a:extLst>
          </p:cNvPr>
          <p:cNvSpPr>
            <a:spLocks noGrp="1"/>
          </p:cNvSpPr>
          <p:nvPr>
            <p:ph type="title"/>
          </p:nvPr>
        </p:nvSpPr>
        <p:spPr>
          <a:xfrm>
            <a:off x="913795" y="720090"/>
            <a:ext cx="10353762" cy="1781651"/>
          </a:xfrm>
        </p:spPr>
        <p:txBody>
          <a:bodyPr>
            <a:normAutofit fontScale="90000"/>
          </a:bodyPr>
          <a:lstStyle/>
          <a:p>
            <a:r>
              <a:rPr lang="en-US" sz="4800" dirty="0"/>
              <a:t>IMPLEMENTATION &amp; TESTING SCREENSHOOTS</a:t>
            </a:r>
            <a:br>
              <a:rPr lang="en-US" sz="4800" dirty="0"/>
            </a:br>
            <a:endParaRPr lang="en-IN" dirty="0"/>
          </a:p>
        </p:txBody>
      </p:sp>
      <p:pic>
        <p:nvPicPr>
          <p:cNvPr id="3" name="Content Placeholder 6">
            <a:extLst>
              <a:ext uri="{FF2B5EF4-FFF2-40B4-BE49-F238E27FC236}">
                <a16:creationId xmlns:a16="http://schemas.microsoft.com/office/drawing/2014/main" id="{4FB30657-03CC-A702-8BE0-EF0FC71FFE4E}"/>
              </a:ext>
            </a:extLst>
          </p:cNvPr>
          <p:cNvPicPr>
            <a:picLocks noGrp="1" noChangeAspect="1"/>
          </p:cNvPicPr>
          <p:nvPr/>
        </p:nvPicPr>
        <p:blipFill>
          <a:blip r:embed="rId2"/>
          <a:stretch>
            <a:fillRect/>
          </a:stretch>
        </p:blipFill>
        <p:spPr>
          <a:xfrm>
            <a:off x="6416434" y="2343150"/>
            <a:ext cx="4731232" cy="3121819"/>
          </a:xfrm>
          <a:prstGeom prst="rect">
            <a:avLst/>
          </a:prstGeom>
        </p:spPr>
      </p:pic>
      <p:sp>
        <p:nvSpPr>
          <p:cNvPr id="5" name="TextBox 4">
            <a:extLst>
              <a:ext uri="{FF2B5EF4-FFF2-40B4-BE49-F238E27FC236}">
                <a16:creationId xmlns:a16="http://schemas.microsoft.com/office/drawing/2014/main" id="{12C0417B-803E-1D3A-2127-4069EE4624E6}"/>
              </a:ext>
            </a:extLst>
          </p:cNvPr>
          <p:cNvSpPr txBox="1"/>
          <p:nvPr/>
        </p:nvSpPr>
        <p:spPr>
          <a:xfrm>
            <a:off x="1044334" y="2803297"/>
            <a:ext cx="4522076" cy="1938992"/>
          </a:xfrm>
          <a:prstGeom prst="rect">
            <a:avLst/>
          </a:prstGeom>
          <a:noFill/>
        </p:spPr>
        <p:txBody>
          <a:bodyPr wrap="square">
            <a:spAutoFit/>
          </a:bodyPr>
          <a:lstStyle/>
          <a:p>
            <a:pPr marL="342900" indent="-342900" algn="just">
              <a:buFont typeface="Wingdings" panose="05000000000000000000" pitchFamily="2" charset="2"/>
              <a:buChar char="Ø"/>
            </a:pPr>
            <a:r>
              <a:rPr lang="en-US" sz="2000" dirty="0"/>
              <a:t>Give the Desired Capabilities in Appium Inspector.</a:t>
            </a:r>
          </a:p>
          <a:p>
            <a:pPr marL="342900" indent="-342900" algn="just">
              <a:buFont typeface="Wingdings" panose="05000000000000000000" pitchFamily="2" charset="2"/>
              <a:buChar char="Ø"/>
            </a:pPr>
            <a:r>
              <a:rPr lang="en-US" sz="2000" dirty="0"/>
              <a:t>It will start the session and gives you java code to start testing.</a:t>
            </a:r>
          </a:p>
          <a:p>
            <a:pPr marL="342900" indent="-342900" algn="just">
              <a:buFont typeface="Wingdings" panose="05000000000000000000" pitchFamily="2" charset="2"/>
              <a:buChar char="Ø"/>
            </a:pPr>
            <a:r>
              <a:rPr lang="en-US" sz="2000" dirty="0"/>
              <a:t>Paste the code in IntelliJ IDE and Start the Testing.</a:t>
            </a:r>
            <a:endParaRPr lang="en-IN" sz="2000" dirty="0"/>
          </a:p>
        </p:txBody>
      </p:sp>
    </p:spTree>
    <p:extLst>
      <p:ext uri="{BB962C8B-B14F-4D97-AF65-F5344CB8AC3E}">
        <p14:creationId xmlns:p14="http://schemas.microsoft.com/office/powerpoint/2010/main" val="2674803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D1CF51-78D6-02D0-284C-CDC82480C1F5}"/>
              </a:ext>
            </a:extLst>
          </p:cNvPr>
          <p:cNvPicPr>
            <a:picLocks noChangeAspect="1"/>
          </p:cNvPicPr>
          <p:nvPr/>
        </p:nvPicPr>
        <p:blipFill>
          <a:blip r:embed="rId2"/>
          <a:stretch>
            <a:fillRect/>
          </a:stretch>
        </p:blipFill>
        <p:spPr>
          <a:xfrm>
            <a:off x="924443" y="1588963"/>
            <a:ext cx="10029126" cy="4615043"/>
          </a:xfrm>
          <a:prstGeom prst="rect">
            <a:avLst/>
          </a:prstGeom>
        </p:spPr>
      </p:pic>
      <p:pic>
        <p:nvPicPr>
          <p:cNvPr id="7" name="Picture 6">
            <a:extLst>
              <a:ext uri="{FF2B5EF4-FFF2-40B4-BE49-F238E27FC236}">
                <a16:creationId xmlns:a16="http://schemas.microsoft.com/office/drawing/2014/main" id="{F985DAC1-B25D-6BC1-C2EC-808CEC072E0C}"/>
              </a:ext>
            </a:extLst>
          </p:cNvPr>
          <p:cNvPicPr>
            <a:picLocks noChangeAspect="1"/>
          </p:cNvPicPr>
          <p:nvPr/>
        </p:nvPicPr>
        <p:blipFill>
          <a:blip r:embed="rId3"/>
          <a:stretch>
            <a:fillRect/>
          </a:stretch>
        </p:blipFill>
        <p:spPr>
          <a:xfrm>
            <a:off x="8121656" y="1588963"/>
            <a:ext cx="2831913" cy="4703829"/>
          </a:xfrm>
          <a:prstGeom prst="rect">
            <a:avLst/>
          </a:prstGeom>
        </p:spPr>
      </p:pic>
      <p:sp>
        <p:nvSpPr>
          <p:cNvPr id="4" name="Title 3">
            <a:extLst>
              <a:ext uri="{FF2B5EF4-FFF2-40B4-BE49-F238E27FC236}">
                <a16:creationId xmlns:a16="http://schemas.microsoft.com/office/drawing/2014/main" id="{D2F90422-7446-EB33-44B9-726455CD94C7}"/>
              </a:ext>
            </a:extLst>
          </p:cNvPr>
          <p:cNvSpPr>
            <a:spLocks noGrp="1"/>
          </p:cNvSpPr>
          <p:nvPr>
            <p:ph type="title"/>
          </p:nvPr>
        </p:nvSpPr>
        <p:spPr/>
        <p:txBody>
          <a:bodyPr/>
          <a:lstStyle/>
          <a:p>
            <a:r>
              <a:rPr lang="en-IN" dirty="0"/>
              <a:t>IMPLEMENTATION OF TESTING</a:t>
            </a:r>
          </a:p>
        </p:txBody>
      </p:sp>
      <p:sp>
        <p:nvSpPr>
          <p:cNvPr id="8" name="TextBox 7">
            <a:extLst>
              <a:ext uri="{FF2B5EF4-FFF2-40B4-BE49-F238E27FC236}">
                <a16:creationId xmlns:a16="http://schemas.microsoft.com/office/drawing/2014/main" id="{481463B3-B44A-2D3B-D525-7E7725CFEB2F}"/>
              </a:ext>
            </a:extLst>
          </p:cNvPr>
          <p:cNvSpPr txBox="1"/>
          <p:nvPr/>
        </p:nvSpPr>
        <p:spPr>
          <a:xfrm>
            <a:off x="3048000" y="3246961"/>
            <a:ext cx="6096000" cy="369332"/>
          </a:xfrm>
          <a:prstGeom prst="rect">
            <a:avLst/>
          </a:prstGeom>
          <a:noFill/>
        </p:spPr>
        <p:txBody>
          <a:bodyPr wrap="square">
            <a:spAutoFit/>
          </a:bodyPr>
          <a:lstStyle/>
          <a:p>
            <a:r>
              <a:rPr lang="en-IN" dirty="0"/>
              <a:t>IMPLEMENTATION OF TESTING</a:t>
            </a:r>
          </a:p>
        </p:txBody>
      </p:sp>
    </p:spTree>
    <p:extLst>
      <p:ext uri="{BB962C8B-B14F-4D97-AF65-F5344CB8AC3E}">
        <p14:creationId xmlns:p14="http://schemas.microsoft.com/office/powerpoint/2010/main" val="2417548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79CAF-EECB-0486-21A2-60CB59571AFD}"/>
              </a:ext>
            </a:extLst>
          </p:cNvPr>
          <p:cNvSpPr>
            <a:spLocks noGrp="1"/>
          </p:cNvSpPr>
          <p:nvPr>
            <p:ph type="title"/>
          </p:nvPr>
        </p:nvSpPr>
        <p:spPr>
          <a:xfrm>
            <a:off x="919119" y="314632"/>
            <a:ext cx="10353762" cy="1257300"/>
          </a:xfrm>
        </p:spPr>
        <p:txBody>
          <a:bodyPr/>
          <a:lstStyle/>
          <a:p>
            <a:r>
              <a:rPr lang="en-IN" dirty="0"/>
              <a:t>IMPLEMENTATION OF TESTING</a:t>
            </a:r>
          </a:p>
        </p:txBody>
      </p:sp>
      <p:pic>
        <p:nvPicPr>
          <p:cNvPr id="7" name="Picture 6">
            <a:extLst>
              <a:ext uri="{FF2B5EF4-FFF2-40B4-BE49-F238E27FC236}">
                <a16:creationId xmlns:a16="http://schemas.microsoft.com/office/drawing/2014/main" id="{97CE880E-183B-E216-057D-E736C9B8D7BE}"/>
              </a:ext>
            </a:extLst>
          </p:cNvPr>
          <p:cNvPicPr>
            <a:picLocks noChangeAspect="1"/>
          </p:cNvPicPr>
          <p:nvPr/>
        </p:nvPicPr>
        <p:blipFill>
          <a:blip r:embed="rId2"/>
          <a:stretch>
            <a:fillRect/>
          </a:stretch>
        </p:blipFill>
        <p:spPr>
          <a:xfrm>
            <a:off x="1190828" y="1571932"/>
            <a:ext cx="9497962" cy="4345859"/>
          </a:xfrm>
          <a:prstGeom prst="rect">
            <a:avLst/>
          </a:prstGeom>
        </p:spPr>
      </p:pic>
      <p:pic>
        <p:nvPicPr>
          <p:cNvPr id="9" name="Picture 8">
            <a:extLst>
              <a:ext uri="{FF2B5EF4-FFF2-40B4-BE49-F238E27FC236}">
                <a16:creationId xmlns:a16="http://schemas.microsoft.com/office/drawing/2014/main" id="{43602D3D-9A6F-AE5B-401C-8FA198CA2640}"/>
              </a:ext>
            </a:extLst>
          </p:cNvPr>
          <p:cNvPicPr>
            <a:picLocks noChangeAspect="1"/>
          </p:cNvPicPr>
          <p:nvPr/>
        </p:nvPicPr>
        <p:blipFill>
          <a:blip r:embed="rId3"/>
          <a:stretch>
            <a:fillRect/>
          </a:stretch>
        </p:blipFill>
        <p:spPr>
          <a:xfrm>
            <a:off x="7314466" y="1571932"/>
            <a:ext cx="3374324" cy="4401164"/>
          </a:xfrm>
          <a:prstGeom prst="rect">
            <a:avLst/>
          </a:prstGeom>
        </p:spPr>
      </p:pic>
    </p:spTree>
    <p:extLst>
      <p:ext uri="{BB962C8B-B14F-4D97-AF65-F5344CB8AC3E}">
        <p14:creationId xmlns:p14="http://schemas.microsoft.com/office/powerpoint/2010/main" val="3566930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89918-FE2A-3FCF-3949-5C08ACBE9880}"/>
              </a:ext>
            </a:extLst>
          </p:cNvPr>
          <p:cNvSpPr>
            <a:spLocks noGrp="1"/>
          </p:cNvSpPr>
          <p:nvPr>
            <p:ph type="title"/>
          </p:nvPr>
        </p:nvSpPr>
        <p:spPr>
          <a:xfrm>
            <a:off x="913795" y="285750"/>
            <a:ext cx="10353762" cy="834390"/>
          </a:xfrm>
        </p:spPr>
        <p:txBody>
          <a:bodyPr/>
          <a:lstStyle/>
          <a:p>
            <a:r>
              <a:rPr lang="en-IN" dirty="0"/>
              <a:t>IMPLEMENTATION OF TESTING</a:t>
            </a:r>
          </a:p>
        </p:txBody>
      </p:sp>
      <p:pic>
        <p:nvPicPr>
          <p:cNvPr id="6" name="Picture 5">
            <a:extLst>
              <a:ext uri="{FF2B5EF4-FFF2-40B4-BE49-F238E27FC236}">
                <a16:creationId xmlns:a16="http://schemas.microsoft.com/office/drawing/2014/main" id="{847FC553-F4E4-BFD5-FA31-9466287DAEA4}"/>
              </a:ext>
            </a:extLst>
          </p:cNvPr>
          <p:cNvPicPr>
            <a:picLocks noChangeAspect="1"/>
          </p:cNvPicPr>
          <p:nvPr/>
        </p:nvPicPr>
        <p:blipFill>
          <a:blip r:embed="rId2"/>
          <a:stretch>
            <a:fillRect/>
          </a:stretch>
        </p:blipFill>
        <p:spPr>
          <a:xfrm>
            <a:off x="983225" y="1268361"/>
            <a:ext cx="9940413" cy="4906297"/>
          </a:xfrm>
          <a:prstGeom prst="rect">
            <a:avLst/>
          </a:prstGeom>
        </p:spPr>
      </p:pic>
      <p:pic>
        <p:nvPicPr>
          <p:cNvPr id="9" name="Picture 8">
            <a:extLst>
              <a:ext uri="{FF2B5EF4-FFF2-40B4-BE49-F238E27FC236}">
                <a16:creationId xmlns:a16="http://schemas.microsoft.com/office/drawing/2014/main" id="{4019537C-7120-BD30-81C7-217D061A818A}"/>
              </a:ext>
            </a:extLst>
          </p:cNvPr>
          <p:cNvPicPr>
            <a:picLocks noChangeAspect="1"/>
          </p:cNvPicPr>
          <p:nvPr/>
        </p:nvPicPr>
        <p:blipFill>
          <a:blip r:embed="rId3"/>
          <a:stretch>
            <a:fillRect/>
          </a:stretch>
        </p:blipFill>
        <p:spPr>
          <a:xfrm>
            <a:off x="7466503" y="1268361"/>
            <a:ext cx="3457135" cy="5054518"/>
          </a:xfrm>
          <a:prstGeom prst="rect">
            <a:avLst/>
          </a:prstGeom>
        </p:spPr>
      </p:pic>
    </p:spTree>
    <p:extLst>
      <p:ext uri="{BB962C8B-B14F-4D97-AF65-F5344CB8AC3E}">
        <p14:creationId xmlns:p14="http://schemas.microsoft.com/office/powerpoint/2010/main" val="2143047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DB42A-565D-5A51-A747-DDB4069E2E15}"/>
              </a:ext>
            </a:extLst>
          </p:cNvPr>
          <p:cNvSpPr>
            <a:spLocks noGrp="1"/>
          </p:cNvSpPr>
          <p:nvPr>
            <p:ph type="title"/>
          </p:nvPr>
        </p:nvSpPr>
        <p:spPr>
          <a:xfrm>
            <a:off x="919119" y="285136"/>
            <a:ext cx="10353762" cy="1257300"/>
          </a:xfrm>
        </p:spPr>
        <p:txBody>
          <a:bodyPr/>
          <a:lstStyle/>
          <a:p>
            <a:r>
              <a:rPr lang="en-IN" dirty="0"/>
              <a:t>IMPLEMENTATION OF TESTING</a:t>
            </a:r>
          </a:p>
        </p:txBody>
      </p:sp>
      <p:pic>
        <p:nvPicPr>
          <p:cNvPr id="6" name="Picture 5">
            <a:extLst>
              <a:ext uri="{FF2B5EF4-FFF2-40B4-BE49-F238E27FC236}">
                <a16:creationId xmlns:a16="http://schemas.microsoft.com/office/drawing/2014/main" id="{E0D65339-B17E-7C76-91AA-39553A1B1C2C}"/>
              </a:ext>
            </a:extLst>
          </p:cNvPr>
          <p:cNvPicPr>
            <a:picLocks noChangeAspect="1"/>
          </p:cNvPicPr>
          <p:nvPr/>
        </p:nvPicPr>
        <p:blipFill>
          <a:blip r:embed="rId2"/>
          <a:stretch>
            <a:fillRect/>
          </a:stretch>
        </p:blipFill>
        <p:spPr>
          <a:xfrm>
            <a:off x="481782" y="1542436"/>
            <a:ext cx="10559844" cy="4907526"/>
          </a:xfrm>
          <a:prstGeom prst="rect">
            <a:avLst/>
          </a:prstGeom>
        </p:spPr>
      </p:pic>
      <p:pic>
        <p:nvPicPr>
          <p:cNvPr id="8" name="Picture 7">
            <a:extLst>
              <a:ext uri="{FF2B5EF4-FFF2-40B4-BE49-F238E27FC236}">
                <a16:creationId xmlns:a16="http://schemas.microsoft.com/office/drawing/2014/main" id="{0EA1A0B1-5500-1048-4972-2530D6DD69C4}"/>
              </a:ext>
            </a:extLst>
          </p:cNvPr>
          <p:cNvPicPr>
            <a:picLocks noChangeAspect="1"/>
          </p:cNvPicPr>
          <p:nvPr/>
        </p:nvPicPr>
        <p:blipFill>
          <a:blip r:embed="rId3"/>
          <a:stretch>
            <a:fillRect/>
          </a:stretch>
        </p:blipFill>
        <p:spPr>
          <a:xfrm>
            <a:off x="7420827" y="1542436"/>
            <a:ext cx="3620799" cy="4907526"/>
          </a:xfrm>
          <a:prstGeom prst="rect">
            <a:avLst/>
          </a:prstGeom>
        </p:spPr>
      </p:pic>
    </p:spTree>
    <p:extLst>
      <p:ext uri="{BB962C8B-B14F-4D97-AF65-F5344CB8AC3E}">
        <p14:creationId xmlns:p14="http://schemas.microsoft.com/office/powerpoint/2010/main" val="3278021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7FE5-D2CD-4ECC-92D5-C16B4C9509AC}"/>
              </a:ext>
            </a:extLst>
          </p:cNvPr>
          <p:cNvSpPr>
            <a:spLocks noGrp="1"/>
          </p:cNvSpPr>
          <p:nvPr>
            <p:ph type="title"/>
          </p:nvPr>
        </p:nvSpPr>
        <p:spPr>
          <a:xfrm>
            <a:off x="913795" y="251460"/>
            <a:ext cx="10353762" cy="1120140"/>
          </a:xfrm>
        </p:spPr>
        <p:txBody>
          <a:bodyPr/>
          <a:lstStyle/>
          <a:p>
            <a:r>
              <a:rPr lang="en-IN" dirty="0"/>
              <a:t>IMPLEMENTATION OF TESTING</a:t>
            </a:r>
          </a:p>
        </p:txBody>
      </p:sp>
      <p:pic>
        <p:nvPicPr>
          <p:cNvPr id="6" name="Picture 5">
            <a:extLst>
              <a:ext uri="{FF2B5EF4-FFF2-40B4-BE49-F238E27FC236}">
                <a16:creationId xmlns:a16="http://schemas.microsoft.com/office/drawing/2014/main" id="{4CF874C6-21A3-1D11-78D4-9519CE64BCDB}"/>
              </a:ext>
            </a:extLst>
          </p:cNvPr>
          <p:cNvPicPr>
            <a:picLocks noChangeAspect="1"/>
          </p:cNvPicPr>
          <p:nvPr/>
        </p:nvPicPr>
        <p:blipFill>
          <a:blip r:embed="rId2"/>
          <a:stretch>
            <a:fillRect/>
          </a:stretch>
        </p:blipFill>
        <p:spPr>
          <a:xfrm>
            <a:off x="1032386" y="1371600"/>
            <a:ext cx="9832259" cy="4899660"/>
          </a:xfrm>
          <a:prstGeom prst="rect">
            <a:avLst/>
          </a:prstGeom>
        </p:spPr>
      </p:pic>
      <p:pic>
        <p:nvPicPr>
          <p:cNvPr id="4" name="Picture 3">
            <a:extLst>
              <a:ext uri="{FF2B5EF4-FFF2-40B4-BE49-F238E27FC236}">
                <a16:creationId xmlns:a16="http://schemas.microsoft.com/office/drawing/2014/main" id="{FB87723E-A5A9-5911-7A71-E58D6CC47583}"/>
              </a:ext>
            </a:extLst>
          </p:cNvPr>
          <p:cNvPicPr>
            <a:picLocks noChangeAspect="1"/>
          </p:cNvPicPr>
          <p:nvPr/>
        </p:nvPicPr>
        <p:blipFill>
          <a:blip r:embed="rId3"/>
          <a:stretch>
            <a:fillRect/>
          </a:stretch>
        </p:blipFill>
        <p:spPr>
          <a:xfrm>
            <a:off x="7572003" y="1371600"/>
            <a:ext cx="3411233" cy="5234940"/>
          </a:xfrm>
          <a:prstGeom prst="rect">
            <a:avLst/>
          </a:prstGeom>
        </p:spPr>
      </p:pic>
    </p:spTree>
    <p:extLst>
      <p:ext uri="{BB962C8B-B14F-4D97-AF65-F5344CB8AC3E}">
        <p14:creationId xmlns:p14="http://schemas.microsoft.com/office/powerpoint/2010/main" val="4176280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FB175-4247-28EE-C941-3B22F3780A33}"/>
              </a:ext>
            </a:extLst>
          </p:cNvPr>
          <p:cNvSpPr>
            <a:spLocks noGrp="1"/>
          </p:cNvSpPr>
          <p:nvPr>
            <p:ph type="title"/>
          </p:nvPr>
        </p:nvSpPr>
        <p:spPr>
          <a:xfrm>
            <a:off x="411772" y="1264023"/>
            <a:ext cx="3706889" cy="1821918"/>
          </a:xfrm>
        </p:spPr>
        <p:txBody>
          <a:bodyPr>
            <a:normAutofit/>
          </a:bodyPr>
          <a:lstStyle/>
          <a:p>
            <a:r>
              <a:rPr lang="en-IN" sz="4000" b="1" dirty="0"/>
              <a:t>TESTCASE OUTCOMES</a:t>
            </a:r>
            <a:br>
              <a:rPr lang="en-IN" sz="4000" b="1" dirty="0"/>
            </a:br>
            <a:endParaRPr lang="en-IN" sz="4000" b="1" dirty="0"/>
          </a:p>
        </p:txBody>
      </p:sp>
      <p:graphicFrame>
        <p:nvGraphicFramePr>
          <p:cNvPr id="10" name="Table 10">
            <a:extLst>
              <a:ext uri="{FF2B5EF4-FFF2-40B4-BE49-F238E27FC236}">
                <a16:creationId xmlns:a16="http://schemas.microsoft.com/office/drawing/2014/main" id="{AB773FDB-F800-3B24-077B-DA42228D7235}"/>
              </a:ext>
            </a:extLst>
          </p:cNvPr>
          <p:cNvGraphicFramePr>
            <a:graphicFrameLocks noGrp="1"/>
          </p:cNvGraphicFramePr>
          <p:nvPr>
            <p:ph idx="1"/>
            <p:extLst>
              <p:ext uri="{D42A27DB-BD31-4B8C-83A1-F6EECF244321}">
                <p14:modId xmlns:p14="http://schemas.microsoft.com/office/powerpoint/2010/main" val="1494428497"/>
              </p:ext>
            </p:extLst>
          </p:nvPr>
        </p:nvGraphicFramePr>
        <p:xfrm>
          <a:off x="4249252" y="1264023"/>
          <a:ext cx="7377953" cy="5061828"/>
        </p:xfrm>
        <a:graphic>
          <a:graphicData uri="http://schemas.openxmlformats.org/drawingml/2006/table">
            <a:tbl>
              <a:tblPr firstRow="1" bandRow="1">
                <a:tableStyleId>{5C22544A-7EE6-4342-B048-85BDC9FD1C3A}</a:tableStyleId>
              </a:tblPr>
              <a:tblGrid>
                <a:gridCol w="4376244">
                  <a:extLst>
                    <a:ext uri="{9D8B030D-6E8A-4147-A177-3AD203B41FA5}">
                      <a16:colId xmlns:a16="http://schemas.microsoft.com/office/drawing/2014/main" val="1584857325"/>
                    </a:ext>
                  </a:extLst>
                </a:gridCol>
                <a:gridCol w="3001709">
                  <a:extLst>
                    <a:ext uri="{9D8B030D-6E8A-4147-A177-3AD203B41FA5}">
                      <a16:colId xmlns:a16="http://schemas.microsoft.com/office/drawing/2014/main" val="1882042102"/>
                    </a:ext>
                  </a:extLst>
                </a:gridCol>
              </a:tblGrid>
              <a:tr h="364952">
                <a:tc>
                  <a:txBody>
                    <a:bodyPr/>
                    <a:lstStyle/>
                    <a:p>
                      <a:r>
                        <a:rPr lang="en-IN" dirty="0"/>
                        <a:t>TEST CASES</a:t>
                      </a:r>
                    </a:p>
                  </a:txBody>
                  <a:tcPr/>
                </a:tc>
                <a:tc>
                  <a:txBody>
                    <a:bodyPr/>
                    <a:lstStyle/>
                    <a:p>
                      <a:r>
                        <a:rPr lang="en-IN" dirty="0"/>
                        <a:t>POSITIVE/NEGATIVE</a:t>
                      </a:r>
                    </a:p>
                  </a:txBody>
                  <a:tcPr/>
                </a:tc>
                <a:extLst>
                  <a:ext uri="{0D108BD9-81ED-4DB2-BD59-A6C34878D82A}">
                    <a16:rowId xmlns:a16="http://schemas.microsoft.com/office/drawing/2014/main" val="1723539794"/>
                  </a:ext>
                </a:extLst>
              </a:tr>
              <a:tr h="391339">
                <a:tc>
                  <a:txBody>
                    <a:bodyPr/>
                    <a:lstStyle/>
                    <a:p>
                      <a:pPr marL="0" indent="0">
                        <a:buFont typeface="+mj-lt"/>
                        <a:buNone/>
                      </a:pPr>
                      <a:r>
                        <a:rPr lang="en-IN" dirty="0"/>
                        <a:t>Enter valid email or mobile no.</a:t>
                      </a:r>
                    </a:p>
                  </a:txBody>
                  <a:tcPr/>
                </a:tc>
                <a:tc>
                  <a:txBody>
                    <a:bodyPr/>
                    <a:lstStyle/>
                    <a:p>
                      <a:r>
                        <a:rPr lang="en-IN" dirty="0"/>
                        <a:t>positive</a:t>
                      </a:r>
                    </a:p>
                  </a:txBody>
                  <a:tcPr/>
                </a:tc>
                <a:extLst>
                  <a:ext uri="{0D108BD9-81ED-4DB2-BD59-A6C34878D82A}">
                    <a16:rowId xmlns:a16="http://schemas.microsoft.com/office/drawing/2014/main" val="2515827957"/>
                  </a:ext>
                </a:extLst>
              </a:tr>
              <a:tr h="391339">
                <a:tc>
                  <a:txBody>
                    <a:bodyPr/>
                    <a:lstStyle/>
                    <a:p>
                      <a:r>
                        <a:rPr lang="en-IN" dirty="0"/>
                        <a:t>Enter invalid mobile no.</a:t>
                      </a:r>
                    </a:p>
                  </a:txBody>
                  <a:tcPr/>
                </a:tc>
                <a:tc>
                  <a:txBody>
                    <a:bodyPr/>
                    <a:lstStyle/>
                    <a:p>
                      <a:r>
                        <a:rPr lang="en-IN" dirty="0"/>
                        <a:t>negative</a:t>
                      </a:r>
                    </a:p>
                  </a:txBody>
                  <a:tcPr/>
                </a:tc>
                <a:extLst>
                  <a:ext uri="{0D108BD9-81ED-4DB2-BD59-A6C34878D82A}">
                    <a16:rowId xmlns:a16="http://schemas.microsoft.com/office/drawing/2014/main" val="1795554671"/>
                  </a:ext>
                </a:extLst>
              </a:tr>
              <a:tr h="391339">
                <a:tc>
                  <a:txBody>
                    <a:bodyPr/>
                    <a:lstStyle/>
                    <a:p>
                      <a:r>
                        <a:rPr lang="en-IN" dirty="0"/>
                        <a:t>Click on submit button</a:t>
                      </a:r>
                    </a:p>
                  </a:txBody>
                  <a:tcPr/>
                </a:tc>
                <a:tc>
                  <a:txBody>
                    <a:bodyPr/>
                    <a:lstStyle/>
                    <a:p>
                      <a:r>
                        <a:rPr lang="en-IN" dirty="0"/>
                        <a:t>positive</a:t>
                      </a:r>
                    </a:p>
                  </a:txBody>
                  <a:tcPr/>
                </a:tc>
                <a:extLst>
                  <a:ext uri="{0D108BD9-81ED-4DB2-BD59-A6C34878D82A}">
                    <a16:rowId xmlns:a16="http://schemas.microsoft.com/office/drawing/2014/main" val="2961662974"/>
                  </a:ext>
                </a:extLst>
              </a:tr>
              <a:tr h="391339">
                <a:tc>
                  <a:txBody>
                    <a:bodyPr/>
                    <a:lstStyle/>
                    <a:p>
                      <a:r>
                        <a:rPr lang="en-IN" dirty="0"/>
                        <a:t>Select the valid recharge plan</a:t>
                      </a:r>
                    </a:p>
                  </a:txBody>
                  <a:tcPr/>
                </a:tc>
                <a:tc>
                  <a:txBody>
                    <a:bodyPr/>
                    <a:lstStyle/>
                    <a:p>
                      <a:r>
                        <a:rPr lang="en-IN" dirty="0"/>
                        <a:t>positive</a:t>
                      </a:r>
                    </a:p>
                  </a:txBody>
                  <a:tcPr/>
                </a:tc>
                <a:extLst>
                  <a:ext uri="{0D108BD9-81ED-4DB2-BD59-A6C34878D82A}">
                    <a16:rowId xmlns:a16="http://schemas.microsoft.com/office/drawing/2014/main" val="1832455819"/>
                  </a:ext>
                </a:extLst>
              </a:tr>
              <a:tr h="391339">
                <a:tc>
                  <a:txBody>
                    <a:bodyPr/>
                    <a:lstStyle/>
                    <a:p>
                      <a:r>
                        <a:rPr lang="en-IN" dirty="0"/>
                        <a:t>Enter recharge amount</a:t>
                      </a:r>
                    </a:p>
                  </a:txBody>
                  <a:tcPr/>
                </a:tc>
                <a:tc>
                  <a:txBody>
                    <a:bodyPr/>
                    <a:lstStyle/>
                    <a:p>
                      <a:r>
                        <a:rPr lang="en-IN" dirty="0"/>
                        <a:t>positive</a:t>
                      </a:r>
                    </a:p>
                  </a:txBody>
                  <a:tcPr/>
                </a:tc>
                <a:extLst>
                  <a:ext uri="{0D108BD9-81ED-4DB2-BD59-A6C34878D82A}">
                    <a16:rowId xmlns:a16="http://schemas.microsoft.com/office/drawing/2014/main" val="493053486"/>
                  </a:ext>
                </a:extLst>
              </a:tr>
              <a:tr h="391339">
                <a:tc>
                  <a:txBody>
                    <a:bodyPr/>
                    <a:lstStyle/>
                    <a:p>
                      <a:r>
                        <a:rPr lang="en-IN" dirty="0"/>
                        <a:t>Check required balance in account</a:t>
                      </a:r>
                    </a:p>
                  </a:txBody>
                  <a:tcPr/>
                </a:tc>
                <a:tc>
                  <a:txBody>
                    <a:bodyPr/>
                    <a:lstStyle/>
                    <a:p>
                      <a:r>
                        <a:rPr lang="en-IN" dirty="0"/>
                        <a:t>positive</a:t>
                      </a:r>
                    </a:p>
                  </a:txBody>
                  <a:tcPr/>
                </a:tc>
                <a:extLst>
                  <a:ext uri="{0D108BD9-81ED-4DB2-BD59-A6C34878D82A}">
                    <a16:rowId xmlns:a16="http://schemas.microsoft.com/office/drawing/2014/main" val="661385039"/>
                  </a:ext>
                </a:extLst>
              </a:tr>
              <a:tr h="391339">
                <a:tc>
                  <a:txBody>
                    <a:bodyPr/>
                    <a:lstStyle/>
                    <a:p>
                      <a:r>
                        <a:rPr lang="en-IN" dirty="0"/>
                        <a:t>Generate OTP</a:t>
                      </a:r>
                    </a:p>
                  </a:txBody>
                  <a:tcPr/>
                </a:tc>
                <a:tc>
                  <a:txBody>
                    <a:bodyPr/>
                    <a:lstStyle/>
                    <a:p>
                      <a:r>
                        <a:rPr lang="en-IN" dirty="0"/>
                        <a:t>positive</a:t>
                      </a:r>
                    </a:p>
                  </a:txBody>
                  <a:tcPr/>
                </a:tc>
                <a:extLst>
                  <a:ext uri="{0D108BD9-81ED-4DB2-BD59-A6C34878D82A}">
                    <a16:rowId xmlns:a16="http://schemas.microsoft.com/office/drawing/2014/main" val="602953350"/>
                  </a:ext>
                </a:extLst>
              </a:tr>
              <a:tr h="391339">
                <a:tc>
                  <a:txBody>
                    <a:bodyPr/>
                    <a:lstStyle/>
                    <a:p>
                      <a:r>
                        <a:rPr lang="en-IN" dirty="0"/>
                        <a:t>Enter invalid OTP</a:t>
                      </a:r>
                    </a:p>
                  </a:txBody>
                  <a:tcPr/>
                </a:tc>
                <a:tc>
                  <a:txBody>
                    <a:bodyPr/>
                    <a:lstStyle/>
                    <a:p>
                      <a:r>
                        <a:rPr lang="en-IN" dirty="0"/>
                        <a:t>negative</a:t>
                      </a:r>
                    </a:p>
                  </a:txBody>
                  <a:tcPr/>
                </a:tc>
                <a:extLst>
                  <a:ext uri="{0D108BD9-81ED-4DB2-BD59-A6C34878D82A}">
                    <a16:rowId xmlns:a16="http://schemas.microsoft.com/office/drawing/2014/main" val="220956590"/>
                  </a:ext>
                </a:extLst>
              </a:tr>
              <a:tr h="391339">
                <a:tc>
                  <a:txBody>
                    <a:bodyPr/>
                    <a:lstStyle/>
                    <a:p>
                      <a:r>
                        <a:rPr lang="en-IN" dirty="0"/>
                        <a:t>Proceed to payment option </a:t>
                      </a:r>
                    </a:p>
                  </a:txBody>
                  <a:tcPr/>
                </a:tc>
                <a:tc>
                  <a:txBody>
                    <a:bodyPr/>
                    <a:lstStyle/>
                    <a:p>
                      <a:r>
                        <a:rPr lang="en-IN" dirty="0"/>
                        <a:t>positive</a:t>
                      </a:r>
                    </a:p>
                  </a:txBody>
                  <a:tcPr/>
                </a:tc>
                <a:extLst>
                  <a:ext uri="{0D108BD9-81ED-4DB2-BD59-A6C34878D82A}">
                    <a16:rowId xmlns:a16="http://schemas.microsoft.com/office/drawing/2014/main" val="2360607709"/>
                  </a:ext>
                </a:extLst>
              </a:tr>
              <a:tr h="391339">
                <a:tc>
                  <a:txBody>
                    <a:bodyPr/>
                    <a:lstStyle/>
                    <a:p>
                      <a:r>
                        <a:rPr lang="en-IN" dirty="0"/>
                        <a:t>Enter invalid payment amount</a:t>
                      </a:r>
                    </a:p>
                  </a:txBody>
                  <a:tcPr/>
                </a:tc>
                <a:tc>
                  <a:txBody>
                    <a:bodyPr/>
                    <a:lstStyle/>
                    <a:p>
                      <a:r>
                        <a:rPr lang="en-IN" dirty="0"/>
                        <a:t>negative</a:t>
                      </a:r>
                    </a:p>
                  </a:txBody>
                  <a:tcPr/>
                </a:tc>
                <a:extLst>
                  <a:ext uri="{0D108BD9-81ED-4DB2-BD59-A6C34878D82A}">
                    <a16:rowId xmlns:a16="http://schemas.microsoft.com/office/drawing/2014/main" val="3432837632"/>
                  </a:ext>
                </a:extLst>
              </a:tr>
              <a:tr h="391339">
                <a:tc>
                  <a:txBody>
                    <a:bodyPr/>
                    <a:lstStyle/>
                    <a:p>
                      <a:r>
                        <a:rPr lang="en-IN" dirty="0"/>
                        <a:t>Payment deduction message</a:t>
                      </a:r>
                    </a:p>
                  </a:txBody>
                  <a:tcPr/>
                </a:tc>
                <a:tc>
                  <a:txBody>
                    <a:bodyPr/>
                    <a:lstStyle/>
                    <a:p>
                      <a:r>
                        <a:rPr lang="en-IN" dirty="0"/>
                        <a:t>positive</a:t>
                      </a:r>
                    </a:p>
                  </a:txBody>
                  <a:tcPr/>
                </a:tc>
                <a:extLst>
                  <a:ext uri="{0D108BD9-81ED-4DB2-BD59-A6C34878D82A}">
                    <a16:rowId xmlns:a16="http://schemas.microsoft.com/office/drawing/2014/main" val="1011855774"/>
                  </a:ext>
                </a:extLst>
              </a:tr>
              <a:tr h="391339">
                <a:tc>
                  <a:txBody>
                    <a:bodyPr/>
                    <a:lstStyle/>
                    <a:p>
                      <a:r>
                        <a:rPr lang="en-IN" dirty="0"/>
                        <a:t>Payment successful message</a:t>
                      </a:r>
                    </a:p>
                  </a:txBody>
                  <a:tcPr/>
                </a:tc>
                <a:tc>
                  <a:txBody>
                    <a:bodyPr/>
                    <a:lstStyle/>
                    <a:p>
                      <a:r>
                        <a:rPr lang="en-IN" dirty="0"/>
                        <a:t>positive</a:t>
                      </a:r>
                    </a:p>
                  </a:txBody>
                  <a:tcPr/>
                </a:tc>
                <a:extLst>
                  <a:ext uri="{0D108BD9-81ED-4DB2-BD59-A6C34878D82A}">
                    <a16:rowId xmlns:a16="http://schemas.microsoft.com/office/drawing/2014/main" val="3760503700"/>
                  </a:ext>
                </a:extLst>
              </a:tr>
            </a:tbl>
          </a:graphicData>
        </a:graphic>
      </p:graphicFrame>
    </p:spTree>
    <p:extLst>
      <p:ext uri="{BB962C8B-B14F-4D97-AF65-F5344CB8AC3E}">
        <p14:creationId xmlns:p14="http://schemas.microsoft.com/office/powerpoint/2010/main" val="581643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50480-08A3-3F25-CC74-85D6420AF968}"/>
              </a:ext>
            </a:extLst>
          </p:cNvPr>
          <p:cNvSpPr>
            <a:spLocks noGrp="1"/>
          </p:cNvSpPr>
          <p:nvPr>
            <p:ph type="title"/>
          </p:nvPr>
        </p:nvSpPr>
        <p:spPr>
          <a:xfrm>
            <a:off x="825305" y="953729"/>
            <a:ext cx="10353762" cy="1257300"/>
          </a:xfrm>
        </p:spPr>
        <p:txBody>
          <a:bodyPr>
            <a:normAutofit/>
          </a:bodyPr>
          <a:lstStyle/>
          <a:p>
            <a:r>
              <a:rPr lang="en-IN" dirty="0"/>
              <a:t>CONCLUSION</a:t>
            </a:r>
          </a:p>
        </p:txBody>
      </p:sp>
      <p:sp>
        <p:nvSpPr>
          <p:cNvPr id="4" name="TextBox 3">
            <a:extLst>
              <a:ext uri="{FF2B5EF4-FFF2-40B4-BE49-F238E27FC236}">
                <a16:creationId xmlns:a16="http://schemas.microsoft.com/office/drawing/2014/main" id="{BE5BDB96-C49A-EBBE-2B74-01C9A7911C19}"/>
              </a:ext>
            </a:extLst>
          </p:cNvPr>
          <p:cNvSpPr txBox="1"/>
          <p:nvPr/>
        </p:nvSpPr>
        <p:spPr>
          <a:xfrm>
            <a:off x="628114" y="2547253"/>
            <a:ext cx="10935771" cy="1323439"/>
          </a:xfrm>
          <a:prstGeom prst="rect">
            <a:avLst/>
          </a:prstGeom>
          <a:noFill/>
        </p:spPr>
        <p:txBody>
          <a:bodyPr wrap="square">
            <a:spAutoFit/>
          </a:bodyPr>
          <a:lstStyle/>
          <a:p>
            <a:pPr algn="just"/>
            <a:r>
              <a:rPr lang="en-IN" dirty="0"/>
              <a:t> </a:t>
            </a:r>
            <a:r>
              <a:rPr lang="en-IN" sz="2000" dirty="0"/>
              <a:t>This project has been developed successfully and the performance of the system has been found satisfactory. Use of this interface helps customer in having immediate information about available recharge tariff and do recharge without wasting their precious time. User friendly Interface also for the admin to add and delete tariff information.</a:t>
            </a:r>
          </a:p>
        </p:txBody>
      </p:sp>
    </p:spTree>
    <p:extLst>
      <p:ext uri="{BB962C8B-B14F-4D97-AF65-F5344CB8AC3E}">
        <p14:creationId xmlns:p14="http://schemas.microsoft.com/office/powerpoint/2010/main" val="518181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467A-7D02-DDBE-9A78-1ED08589F882}"/>
              </a:ext>
            </a:extLst>
          </p:cNvPr>
          <p:cNvSpPr>
            <a:spLocks noGrp="1"/>
          </p:cNvSpPr>
          <p:nvPr>
            <p:ph type="title"/>
          </p:nvPr>
        </p:nvSpPr>
        <p:spPr/>
        <p:txBody>
          <a:bodyPr/>
          <a:lstStyle/>
          <a:p>
            <a:r>
              <a:rPr lang="en-IN" dirty="0"/>
              <a:t>CONTENTS</a:t>
            </a:r>
          </a:p>
        </p:txBody>
      </p:sp>
      <p:sp>
        <p:nvSpPr>
          <p:cNvPr id="4" name="TextBox 3">
            <a:extLst>
              <a:ext uri="{FF2B5EF4-FFF2-40B4-BE49-F238E27FC236}">
                <a16:creationId xmlns:a16="http://schemas.microsoft.com/office/drawing/2014/main" id="{6D992926-1014-0362-89B0-C7F5CCD8C7AF}"/>
              </a:ext>
            </a:extLst>
          </p:cNvPr>
          <p:cNvSpPr txBox="1"/>
          <p:nvPr/>
        </p:nvSpPr>
        <p:spPr>
          <a:xfrm>
            <a:off x="617221" y="1859340"/>
            <a:ext cx="6835140" cy="3416320"/>
          </a:xfrm>
          <a:prstGeom prst="rect">
            <a:avLst/>
          </a:prstGeom>
          <a:noFill/>
        </p:spPr>
        <p:txBody>
          <a:bodyPr wrap="square">
            <a:spAutoFit/>
          </a:bodyPr>
          <a:lstStyle/>
          <a:p>
            <a:pPr marL="285750" indent="-285750" algn="just">
              <a:buFont typeface="Wingdings" panose="05000000000000000000" pitchFamily="2" charset="2"/>
              <a:buChar char="§"/>
            </a:pPr>
            <a:r>
              <a:rPr lang="en-IN" dirty="0"/>
              <a:t>TITLE</a:t>
            </a:r>
          </a:p>
          <a:p>
            <a:pPr marL="285750" indent="-285750" algn="just">
              <a:buFont typeface="Wingdings" panose="05000000000000000000" pitchFamily="2" charset="2"/>
              <a:buChar char="§"/>
            </a:pPr>
            <a:r>
              <a:rPr lang="en-IN" dirty="0"/>
              <a:t>OBJECTIVE </a:t>
            </a:r>
          </a:p>
          <a:p>
            <a:pPr marL="285750" indent="-285750" algn="just">
              <a:buFont typeface="Wingdings" panose="05000000000000000000" pitchFamily="2" charset="2"/>
              <a:buChar char="§"/>
            </a:pPr>
            <a:r>
              <a:rPr lang="en-IN" dirty="0"/>
              <a:t>ABSTRACT </a:t>
            </a:r>
          </a:p>
          <a:p>
            <a:pPr marL="285750" indent="-285750" algn="just">
              <a:buFont typeface="Wingdings" panose="05000000000000000000" pitchFamily="2" charset="2"/>
              <a:buChar char="§"/>
            </a:pPr>
            <a:r>
              <a:rPr lang="en-IN" dirty="0"/>
              <a:t>PROPOSED SYSTEM </a:t>
            </a:r>
          </a:p>
          <a:p>
            <a:pPr marL="285750" indent="-285750" algn="just">
              <a:buFont typeface="Wingdings" panose="05000000000000000000" pitchFamily="2" charset="2"/>
              <a:buChar char="§"/>
            </a:pPr>
            <a:r>
              <a:rPr lang="en-IN" dirty="0"/>
              <a:t>FLOW CHART  </a:t>
            </a:r>
          </a:p>
          <a:p>
            <a:pPr marL="285750" indent="-285750" algn="just">
              <a:buFont typeface="Wingdings" panose="05000000000000000000" pitchFamily="2" charset="2"/>
              <a:buChar char="§"/>
            </a:pPr>
            <a:r>
              <a:rPr lang="en-IN" dirty="0"/>
              <a:t>CONCEPT MAP  </a:t>
            </a:r>
          </a:p>
          <a:p>
            <a:pPr marL="285750" indent="-285750" algn="just">
              <a:buFont typeface="Wingdings" panose="05000000000000000000" pitchFamily="2" charset="2"/>
              <a:buChar char="§"/>
            </a:pPr>
            <a:r>
              <a:rPr lang="en-IN" dirty="0"/>
              <a:t>NO. OF TEST CASES </a:t>
            </a:r>
          </a:p>
          <a:p>
            <a:pPr marL="285750" indent="-285750" algn="just">
              <a:buFont typeface="Wingdings" panose="05000000000000000000" pitchFamily="2" charset="2"/>
              <a:buChar char="§"/>
            </a:pPr>
            <a:r>
              <a:rPr lang="en-IN" dirty="0"/>
              <a:t>APP TOOLS AND INSTALLATION </a:t>
            </a:r>
          </a:p>
          <a:p>
            <a:pPr marL="285750" indent="-285750" algn="just">
              <a:buFont typeface="Wingdings" panose="05000000000000000000" pitchFamily="2" charset="2"/>
              <a:buChar char="§"/>
            </a:pPr>
            <a:r>
              <a:rPr lang="en-IN" dirty="0"/>
              <a:t>IMPLEMENTATION TESTING SCREENSHOTS </a:t>
            </a:r>
          </a:p>
          <a:p>
            <a:pPr marL="285750" indent="-285750" algn="just">
              <a:buFont typeface="Wingdings" panose="05000000000000000000" pitchFamily="2" charset="2"/>
              <a:buChar char="§"/>
            </a:pPr>
            <a:r>
              <a:rPr lang="en-IN" dirty="0"/>
              <a:t>TETST CASE OUTCOMES</a:t>
            </a:r>
          </a:p>
          <a:p>
            <a:pPr marL="285750" indent="-285750" algn="just">
              <a:buFont typeface="Wingdings" panose="05000000000000000000" pitchFamily="2" charset="2"/>
              <a:buChar char="§"/>
            </a:pPr>
            <a:r>
              <a:rPr lang="en-IN" sz="1800" dirty="0"/>
              <a:t>TEST SCENARIOS</a:t>
            </a:r>
            <a:r>
              <a:rPr lang="en-IN" dirty="0"/>
              <a:t>  </a:t>
            </a:r>
          </a:p>
          <a:p>
            <a:pPr marL="285750" indent="-285750" algn="just">
              <a:buFont typeface="Wingdings" panose="05000000000000000000" pitchFamily="2" charset="2"/>
              <a:buChar char="§"/>
            </a:pPr>
            <a:r>
              <a:rPr lang="en-IN" dirty="0"/>
              <a:t>CONCLUSION</a:t>
            </a:r>
          </a:p>
        </p:txBody>
      </p:sp>
    </p:spTree>
    <p:extLst>
      <p:ext uri="{BB962C8B-B14F-4D97-AF65-F5344CB8AC3E}">
        <p14:creationId xmlns:p14="http://schemas.microsoft.com/office/powerpoint/2010/main" val="3929361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57F8A-2372-3161-34B4-075C5410FBA7}"/>
              </a:ext>
            </a:extLst>
          </p:cNvPr>
          <p:cNvSpPr>
            <a:spLocks noGrp="1"/>
          </p:cNvSpPr>
          <p:nvPr>
            <p:ph type="title"/>
          </p:nvPr>
        </p:nvSpPr>
        <p:spPr>
          <a:xfrm>
            <a:off x="1546861" y="1943947"/>
            <a:ext cx="9590550" cy="1828813"/>
          </a:xfrm>
        </p:spPr>
        <p:txBody>
          <a:bodyPr>
            <a:normAutofit/>
          </a:bodyPr>
          <a:lstStyle/>
          <a:p>
            <a:r>
              <a:rPr lang="en-IN" sz="6000" dirty="0"/>
              <a:t>THANK YOU</a:t>
            </a:r>
          </a:p>
        </p:txBody>
      </p:sp>
    </p:spTree>
    <p:extLst>
      <p:ext uri="{BB962C8B-B14F-4D97-AF65-F5344CB8AC3E}">
        <p14:creationId xmlns:p14="http://schemas.microsoft.com/office/powerpoint/2010/main" val="661228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C5A0-CC17-01CE-D35E-CED759E00D0F}"/>
              </a:ext>
            </a:extLst>
          </p:cNvPr>
          <p:cNvSpPr>
            <a:spLocks noGrp="1"/>
          </p:cNvSpPr>
          <p:nvPr>
            <p:ph type="title"/>
          </p:nvPr>
        </p:nvSpPr>
        <p:spPr>
          <a:xfrm>
            <a:off x="1076834" y="572983"/>
            <a:ext cx="10353762" cy="2076450"/>
          </a:xfrm>
        </p:spPr>
        <p:txBody>
          <a:bodyPr/>
          <a:lstStyle/>
          <a:p>
            <a:r>
              <a:rPr lang="en-IN" dirty="0"/>
              <a:t>OBJECTIVE</a:t>
            </a:r>
          </a:p>
        </p:txBody>
      </p:sp>
      <p:sp>
        <p:nvSpPr>
          <p:cNvPr id="4" name="TextBox 3">
            <a:extLst>
              <a:ext uri="{FF2B5EF4-FFF2-40B4-BE49-F238E27FC236}">
                <a16:creationId xmlns:a16="http://schemas.microsoft.com/office/drawing/2014/main" id="{0CA9704A-79F0-A1EB-5DCC-18F0EE67F8C8}"/>
              </a:ext>
            </a:extLst>
          </p:cNvPr>
          <p:cNvSpPr txBox="1"/>
          <p:nvPr/>
        </p:nvSpPr>
        <p:spPr>
          <a:xfrm>
            <a:off x="761405" y="2611263"/>
            <a:ext cx="10568748" cy="830997"/>
          </a:xfrm>
          <a:prstGeom prst="rect">
            <a:avLst/>
          </a:prstGeom>
          <a:noFill/>
        </p:spPr>
        <p:txBody>
          <a:bodyPr wrap="square">
            <a:spAutoFit/>
          </a:bodyPr>
          <a:lstStyle/>
          <a:p>
            <a:pPr marL="342900" indent="-342900">
              <a:buFont typeface="Wingdings" panose="05000000000000000000" pitchFamily="2" charset="2"/>
              <a:buChar char="Ø"/>
            </a:pPr>
            <a:r>
              <a:rPr lang="en-US" sz="2400" dirty="0">
                <a:solidFill>
                  <a:schemeClr val="tx1"/>
                </a:solidFill>
              </a:rPr>
              <a:t>Test the mobile recharge by implementing </a:t>
            </a:r>
            <a:r>
              <a:rPr lang="en-US" sz="2400" dirty="0"/>
              <a:t>practical ,  efficiency and cost</a:t>
            </a:r>
          </a:p>
          <a:p>
            <a:pPr marL="342900" indent="-342900">
              <a:buFont typeface="Wingdings" panose="05000000000000000000" pitchFamily="2" charset="2"/>
              <a:buChar char="Ø"/>
            </a:pPr>
            <a:r>
              <a:rPr lang="en-US" sz="2400" dirty="0">
                <a:solidFill>
                  <a:schemeClr val="tx1"/>
                </a:solidFill>
              </a:rPr>
              <a:t>Functionality checki</a:t>
            </a:r>
            <a:r>
              <a:rPr lang="en-US" sz="2400" dirty="0"/>
              <a:t>ng using Appium software</a:t>
            </a:r>
            <a:endParaRPr lang="en-US" sz="2400" dirty="0">
              <a:solidFill>
                <a:schemeClr val="tx1"/>
              </a:solidFill>
            </a:endParaRPr>
          </a:p>
        </p:txBody>
      </p:sp>
    </p:spTree>
    <p:extLst>
      <p:ext uri="{BB962C8B-B14F-4D97-AF65-F5344CB8AC3E}">
        <p14:creationId xmlns:p14="http://schemas.microsoft.com/office/powerpoint/2010/main" val="2123592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dirty="0"/>
              <a:t>ABSTRACT </a:t>
            </a:r>
          </a:p>
        </p:txBody>
      </p:sp>
      <p:sp>
        <p:nvSpPr>
          <p:cNvPr id="4" name="Content Placeholder 3">
            <a:extLst>
              <a:ext uri="{FF2B5EF4-FFF2-40B4-BE49-F238E27FC236}">
                <a16:creationId xmlns:a16="http://schemas.microsoft.com/office/drawing/2014/main" id="{621715DF-6486-E38F-7FA3-27800929AD34}"/>
              </a:ext>
            </a:extLst>
          </p:cNvPr>
          <p:cNvSpPr>
            <a:spLocks noGrp="1"/>
          </p:cNvSpPr>
          <p:nvPr>
            <p:ph idx="1"/>
          </p:nvPr>
        </p:nvSpPr>
        <p:spPr>
          <a:xfrm>
            <a:off x="1129893" y="2115781"/>
            <a:ext cx="10137664" cy="3734414"/>
          </a:xfrm>
        </p:spPr>
        <p:txBody>
          <a:bodyPr>
            <a:normAutofit fontScale="85000" lnSpcReduction="10000"/>
          </a:bodyPr>
          <a:lstStyle/>
          <a:p>
            <a:pPr algn="just">
              <a:buFont typeface="Wingdings" panose="05000000000000000000" pitchFamily="2" charset="2"/>
              <a:buChar char="v"/>
            </a:pPr>
            <a:r>
              <a:rPr lang="en-US" b="1" i="0" dirty="0">
                <a:solidFill>
                  <a:schemeClr val="tx1"/>
                </a:solidFill>
                <a:effectLst/>
                <a:latin typeface="-apple-system"/>
              </a:rPr>
              <a:t>Online Mobile Recharge is a web-based application developed in ASP.NET to recharge mobile phones. The project focuses at providing an easy and reliable platform to recharge mobile of any telecocoman company through online without buying recharge card. </a:t>
            </a:r>
          </a:p>
          <a:p>
            <a:pPr algn="just">
              <a:buFont typeface="Wingdings" panose="05000000000000000000" pitchFamily="2" charset="2"/>
              <a:buChar char="v"/>
            </a:pPr>
            <a:r>
              <a:rPr lang="en-US" b="1" i="0" dirty="0">
                <a:solidFill>
                  <a:schemeClr val="tx1"/>
                </a:solidFill>
                <a:effectLst/>
                <a:latin typeface="-apple-system"/>
              </a:rPr>
              <a:t>The registered users of the system can recharge their prepaid mobile phones from anywhere at any time.The proposed project for recharging mobiles developed to automate the mobile recharging process.It roots out the manual card system of recharge and introduces a new and genuine online recharge process.</a:t>
            </a:r>
          </a:p>
          <a:p>
            <a:pPr algn="just">
              <a:buFont typeface="Wingdings" panose="05000000000000000000" pitchFamily="2" charset="2"/>
              <a:buChar char="v"/>
            </a:pPr>
            <a:r>
              <a:rPr lang="en-US" b="1" i="0" dirty="0">
                <a:solidFill>
                  <a:schemeClr val="tx1"/>
                </a:solidFill>
                <a:effectLst/>
                <a:latin typeface="-apple-system"/>
              </a:rPr>
              <a:t>The online mobile recharge system is beneficial to both the admins and users. Using the online application, the admin can add new operators, tariff plans, offers and update or modify the existing tariff plans. It helps the users in creating their account, and then recharging the mobiles phones at any time</a:t>
            </a:r>
            <a:r>
              <a:rPr lang="en-US" b="0" i="0" dirty="0">
                <a:solidFill>
                  <a:srgbClr val="767575"/>
                </a:solidFill>
                <a:effectLst/>
                <a:latin typeface="-apple-system"/>
              </a:rPr>
              <a:t>.</a:t>
            </a:r>
            <a:endParaRPr lang="en-IN" dirty="0"/>
          </a:p>
        </p:txBody>
      </p:sp>
    </p:spTree>
    <p:extLst>
      <p:ext uri="{BB962C8B-B14F-4D97-AF65-F5344CB8AC3E}">
        <p14:creationId xmlns:p14="http://schemas.microsoft.com/office/powerpoint/2010/main" val="3265077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C236-EA95-A202-A87E-6A7D3A9F3968}"/>
              </a:ext>
            </a:extLst>
          </p:cNvPr>
          <p:cNvSpPr>
            <a:spLocks noGrp="1"/>
          </p:cNvSpPr>
          <p:nvPr>
            <p:ph type="title"/>
          </p:nvPr>
        </p:nvSpPr>
        <p:spPr>
          <a:xfrm>
            <a:off x="913795" y="609600"/>
            <a:ext cx="10353762" cy="825910"/>
          </a:xfrm>
        </p:spPr>
        <p:txBody>
          <a:bodyPr/>
          <a:lstStyle/>
          <a:p>
            <a:r>
              <a:rPr lang="en-US" dirty="0"/>
              <a:t>PROPOSED WORK</a:t>
            </a:r>
            <a:endParaRPr lang="en-IN" dirty="0"/>
          </a:p>
        </p:txBody>
      </p:sp>
      <p:sp>
        <p:nvSpPr>
          <p:cNvPr id="3" name="Content Placeholder 2">
            <a:extLst>
              <a:ext uri="{FF2B5EF4-FFF2-40B4-BE49-F238E27FC236}">
                <a16:creationId xmlns:a16="http://schemas.microsoft.com/office/drawing/2014/main" id="{13F4D6BA-6AF4-D004-2ED6-46ACE2FC6264}"/>
              </a:ext>
            </a:extLst>
          </p:cNvPr>
          <p:cNvSpPr>
            <a:spLocks noGrp="1"/>
          </p:cNvSpPr>
          <p:nvPr>
            <p:ph idx="1"/>
          </p:nvPr>
        </p:nvSpPr>
        <p:spPr>
          <a:xfrm>
            <a:off x="677821" y="1435510"/>
            <a:ext cx="10353762" cy="4355689"/>
          </a:xfrm>
        </p:spPr>
        <p:txBody>
          <a:bodyPr>
            <a:normAutofit fontScale="92500" lnSpcReduction="10000"/>
          </a:bodyPr>
          <a:lstStyle/>
          <a:p>
            <a:r>
              <a:rPr lang="en-US" dirty="0"/>
              <a:t>To develop the testing environment, Appium software is installed in the windows and Intellij is an another software, a JDK , which provides us environment to run the java programs.</a:t>
            </a:r>
          </a:p>
          <a:p>
            <a:r>
              <a:rPr lang="en-US" dirty="0"/>
              <a:t>For visualization, android studio is installed.</a:t>
            </a:r>
          </a:p>
          <a:p>
            <a:r>
              <a:rPr lang="en-US" b="0" i="0" dirty="0">
                <a:solidFill>
                  <a:schemeClr val="tx1"/>
                </a:solidFill>
                <a:effectLst/>
                <a:latin typeface="Source Sans Pro" panose="020B0503030403020204" pitchFamily="34" charset="0"/>
              </a:rPr>
              <a:t>To determine whether the application performs as per the requirement under different load conditions.</a:t>
            </a:r>
          </a:p>
          <a:p>
            <a:r>
              <a:rPr lang="en-US" b="0" i="0" dirty="0">
                <a:solidFill>
                  <a:schemeClr val="tx1"/>
                </a:solidFill>
                <a:effectLst/>
                <a:latin typeface="Source Sans Pro" panose="020B0503030403020204" pitchFamily="34" charset="0"/>
              </a:rPr>
              <a:t>To determine whether the current network coverage is able to support the application at peak, average and minimum user levels.</a:t>
            </a:r>
          </a:p>
          <a:p>
            <a:r>
              <a:rPr lang="en-US" b="0" i="0" dirty="0">
                <a:solidFill>
                  <a:schemeClr val="tx1"/>
                </a:solidFill>
                <a:effectLst/>
                <a:latin typeface="Source Sans Pro" panose="020B0503030403020204" pitchFamily="34" charset="0"/>
              </a:rPr>
              <a:t>To determine whether the existing client-server configuration setup provides the required optimum performance level.</a:t>
            </a:r>
          </a:p>
          <a:p>
            <a:r>
              <a:rPr lang="en-US" dirty="0"/>
              <a:t>The functionalities that are involved in the online recharge system involves below :</a:t>
            </a:r>
          </a:p>
        </p:txBody>
      </p:sp>
    </p:spTree>
    <p:extLst>
      <p:ext uri="{BB962C8B-B14F-4D97-AF65-F5344CB8AC3E}">
        <p14:creationId xmlns:p14="http://schemas.microsoft.com/office/powerpoint/2010/main" val="3451653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6D9A08-3B6A-8089-B66F-576B8E01C27D}"/>
              </a:ext>
            </a:extLst>
          </p:cNvPr>
          <p:cNvSpPr txBox="1"/>
          <p:nvPr/>
        </p:nvSpPr>
        <p:spPr>
          <a:xfrm>
            <a:off x="709400" y="1238250"/>
            <a:ext cx="6094206" cy="4524315"/>
          </a:xfrm>
          <a:prstGeom prst="rect">
            <a:avLst/>
          </a:prstGeom>
          <a:noFill/>
        </p:spPr>
        <p:txBody>
          <a:bodyPr wrap="square">
            <a:spAutoFit/>
          </a:bodyPr>
          <a:lstStyle/>
          <a:p>
            <a:pPr marL="342900" indent="-342900">
              <a:buFont typeface="Wingdings" panose="05000000000000000000" pitchFamily="2" charset="2"/>
              <a:buChar char="Ø"/>
            </a:pPr>
            <a:r>
              <a:rPr lang="en-US" sz="2400" b="0" i="0" dirty="0">
                <a:solidFill>
                  <a:schemeClr val="tx1"/>
                </a:solidFill>
                <a:effectLst/>
                <a:latin typeface="Helvetica Neue"/>
              </a:rPr>
              <a:t>Login to application with valid username and password.</a:t>
            </a:r>
          </a:p>
          <a:p>
            <a:pPr marL="342900" indent="-342900">
              <a:buFont typeface="Wingdings" panose="05000000000000000000" pitchFamily="2" charset="2"/>
              <a:buChar char="Ø"/>
            </a:pPr>
            <a:r>
              <a:rPr lang="en-US" sz="2400" b="0" i="0" dirty="0">
                <a:solidFill>
                  <a:schemeClr val="tx1"/>
                </a:solidFill>
                <a:effectLst/>
                <a:latin typeface="Helvetica Neue"/>
              </a:rPr>
              <a:t>enter mobile no. </a:t>
            </a:r>
          </a:p>
          <a:p>
            <a:pPr marL="342900" indent="-342900">
              <a:buFont typeface="Wingdings" panose="05000000000000000000" pitchFamily="2" charset="2"/>
              <a:buChar char="Ø"/>
            </a:pPr>
            <a:r>
              <a:rPr lang="en-US" sz="2400" b="0" i="0" dirty="0">
                <a:solidFill>
                  <a:schemeClr val="tx1"/>
                </a:solidFill>
                <a:effectLst/>
                <a:latin typeface="Helvetica Neue"/>
              </a:rPr>
              <a:t>check weather it is valid or not.</a:t>
            </a:r>
          </a:p>
          <a:p>
            <a:pPr marL="342900" indent="-342900">
              <a:buFont typeface="Wingdings" panose="05000000000000000000" pitchFamily="2" charset="2"/>
              <a:buChar char="Ø"/>
            </a:pPr>
            <a:r>
              <a:rPr lang="en-US" sz="2400" b="0" i="0" dirty="0">
                <a:solidFill>
                  <a:schemeClr val="tx1"/>
                </a:solidFill>
                <a:effectLst/>
                <a:latin typeface="Helvetica Neue"/>
              </a:rPr>
              <a:t>enter recharge amount </a:t>
            </a:r>
          </a:p>
          <a:p>
            <a:pPr marL="342900" indent="-342900">
              <a:buFont typeface="Wingdings" panose="05000000000000000000" pitchFamily="2" charset="2"/>
              <a:buChar char="Ø"/>
            </a:pPr>
            <a:r>
              <a:rPr lang="en-US" sz="2400" b="0" i="0" dirty="0">
                <a:solidFill>
                  <a:schemeClr val="tx1"/>
                </a:solidFill>
                <a:effectLst/>
                <a:latin typeface="Helvetica Neue"/>
              </a:rPr>
              <a:t>for that check recharge plan.</a:t>
            </a:r>
          </a:p>
          <a:p>
            <a:pPr marL="342900" indent="-342900">
              <a:buFont typeface="Wingdings" panose="05000000000000000000" pitchFamily="2" charset="2"/>
              <a:buChar char="Ø"/>
            </a:pPr>
            <a:r>
              <a:rPr lang="en-US" sz="2400" b="0" i="0" dirty="0">
                <a:solidFill>
                  <a:schemeClr val="tx1"/>
                </a:solidFill>
                <a:effectLst/>
                <a:latin typeface="Helvetica Neue"/>
              </a:rPr>
              <a:t>check do you have required balance in your account or not.</a:t>
            </a:r>
          </a:p>
          <a:p>
            <a:pPr marL="342900" indent="-342900">
              <a:buFont typeface="Wingdings" panose="05000000000000000000" pitchFamily="2" charset="2"/>
              <a:buChar char="Ø"/>
            </a:pPr>
            <a:r>
              <a:rPr lang="en-US" sz="2400" b="0" i="0" dirty="0">
                <a:solidFill>
                  <a:schemeClr val="tx1"/>
                </a:solidFill>
                <a:effectLst/>
                <a:latin typeface="Helvetica Neue"/>
              </a:rPr>
              <a:t>generate OTP.</a:t>
            </a:r>
          </a:p>
          <a:p>
            <a:pPr marL="342900" indent="-342900">
              <a:buFont typeface="Wingdings" panose="05000000000000000000" pitchFamily="2" charset="2"/>
              <a:buChar char="Ø"/>
            </a:pPr>
            <a:r>
              <a:rPr lang="en-US" sz="2400" b="0" i="0" dirty="0">
                <a:solidFill>
                  <a:schemeClr val="tx1"/>
                </a:solidFill>
                <a:effectLst/>
                <a:latin typeface="Helvetica Neue"/>
              </a:rPr>
              <a:t>proceed to payment option.</a:t>
            </a:r>
          </a:p>
          <a:p>
            <a:pPr marL="342900" indent="-342900">
              <a:buFont typeface="Wingdings" panose="05000000000000000000" pitchFamily="2" charset="2"/>
              <a:buChar char="Ø"/>
            </a:pPr>
            <a:r>
              <a:rPr lang="en-US" sz="2400" b="0" i="0" dirty="0">
                <a:solidFill>
                  <a:schemeClr val="tx1"/>
                </a:solidFill>
                <a:effectLst/>
                <a:latin typeface="Helvetica Neue"/>
              </a:rPr>
              <a:t>send amount deduction message.</a:t>
            </a:r>
          </a:p>
          <a:p>
            <a:pPr marL="342900" indent="-342900">
              <a:buFont typeface="Wingdings" panose="05000000000000000000" pitchFamily="2" charset="2"/>
              <a:buChar char="Ø"/>
            </a:pPr>
            <a:r>
              <a:rPr lang="en-US" sz="2400" b="0" i="0" dirty="0">
                <a:solidFill>
                  <a:schemeClr val="tx1"/>
                </a:solidFill>
                <a:effectLst/>
                <a:latin typeface="Helvetica Neue"/>
              </a:rPr>
              <a:t>send recharge successful </a:t>
            </a:r>
            <a:r>
              <a:rPr lang="en-US" sz="2400" dirty="0">
                <a:solidFill>
                  <a:schemeClr val="tx1"/>
                </a:solidFill>
                <a:effectLst/>
                <a:latin typeface="Helvetica Neue"/>
              </a:rPr>
              <a:t>message.</a:t>
            </a:r>
            <a:endParaRPr lang="en-US" sz="2400" dirty="0">
              <a:solidFill>
                <a:schemeClr val="tx1"/>
              </a:solidFill>
            </a:endParaRPr>
          </a:p>
        </p:txBody>
      </p:sp>
    </p:spTree>
    <p:extLst>
      <p:ext uri="{BB962C8B-B14F-4D97-AF65-F5344CB8AC3E}">
        <p14:creationId xmlns:p14="http://schemas.microsoft.com/office/powerpoint/2010/main" val="1124059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6DC61-757B-938A-8DFA-EED96BE01321}"/>
              </a:ext>
            </a:extLst>
          </p:cNvPr>
          <p:cNvSpPr>
            <a:spLocks noGrp="1"/>
          </p:cNvSpPr>
          <p:nvPr>
            <p:ph type="title"/>
          </p:nvPr>
        </p:nvSpPr>
        <p:spPr>
          <a:xfrm>
            <a:off x="0" y="127818"/>
            <a:ext cx="4316151" cy="1257300"/>
          </a:xfrm>
        </p:spPr>
        <p:txBody>
          <a:bodyPr/>
          <a:lstStyle/>
          <a:p>
            <a:r>
              <a:rPr lang="en-US" dirty="0"/>
              <a:t>FLOW CHART             </a:t>
            </a:r>
            <a:endParaRPr lang="en-IN" dirty="0"/>
          </a:p>
        </p:txBody>
      </p:sp>
      <p:sp>
        <p:nvSpPr>
          <p:cNvPr id="3" name="Oval 2">
            <a:extLst>
              <a:ext uri="{FF2B5EF4-FFF2-40B4-BE49-F238E27FC236}">
                <a16:creationId xmlns:a16="http://schemas.microsoft.com/office/drawing/2014/main" id="{A13F6D5C-9BDC-7F8F-1127-FFB3CAEDB216}"/>
              </a:ext>
            </a:extLst>
          </p:cNvPr>
          <p:cNvSpPr/>
          <p:nvPr/>
        </p:nvSpPr>
        <p:spPr>
          <a:xfrm>
            <a:off x="4756350" y="757361"/>
            <a:ext cx="1573161" cy="40681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t>START</a:t>
            </a:r>
            <a:endParaRPr lang="en-IN" sz="1400" b="1" dirty="0"/>
          </a:p>
        </p:txBody>
      </p:sp>
      <p:sp>
        <p:nvSpPr>
          <p:cNvPr id="4" name="Arrow: Down 3">
            <a:extLst>
              <a:ext uri="{FF2B5EF4-FFF2-40B4-BE49-F238E27FC236}">
                <a16:creationId xmlns:a16="http://schemas.microsoft.com/office/drawing/2014/main" id="{451C9AD8-805D-478A-0E64-E4774ABEF79C}"/>
              </a:ext>
            </a:extLst>
          </p:cNvPr>
          <p:cNvSpPr/>
          <p:nvPr/>
        </p:nvSpPr>
        <p:spPr>
          <a:xfrm>
            <a:off x="5417574" y="1188473"/>
            <a:ext cx="233512" cy="2995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Parallelogram 4">
            <a:extLst>
              <a:ext uri="{FF2B5EF4-FFF2-40B4-BE49-F238E27FC236}">
                <a16:creationId xmlns:a16="http://schemas.microsoft.com/office/drawing/2014/main" id="{2E86F4BA-A33F-6729-8D66-A453713333D8}"/>
              </a:ext>
            </a:extLst>
          </p:cNvPr>
          <p:cNvSpPr/>
          <p:nvPr/>
        </p:nvSpPr>
        <p:spPr>
          <a:xfrm>
            <a:off x="4130773" y="1490466"/>
            <a:ext cx="2840295" cy="310949"/>
          </a:xfrm>
          <a:prstGeom prst="parallelogram">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b="1" spc="50" dirty="0">
                <a:ln w="0"/>
                <a:solidFill>
                  <a:schemeClr val="bg2"/>
                </a:solidFill>
                <a:effectLst>
                  <a:innerShdw blurRad="63500" dist="50800" dir="13500000">
                    <a:srgbClr val="000000">
                      <a:alpha val="50000"/>
                    </a:srgbClr>
                  </a:innerShdw>
                </a:effectLst>
              </a:rPr>
              <a:t>Login your web browser</a:t>
            </a:r>
            <a:endParaRPr lang="en-IN" sz="900" dirty="0">
              <a:ln w="0"/>
              <a:solidFill>
                <a:schemeClr val="tx1"/>
              </a:solidFill>
              <a:effectLst>
                <a:outerShdw blurRad="38100" dist="19050" dir="2700000" algn="tl" rotWithShape="0">
                  <a:schemeClr val="dk1">
                    <a:alpha val="40000"/>
                  </a:schemeClr>
                </a:outerShdw>
              </a:effectLst>
            </a:endParaRPr>
          </a:p>
        </p:txBody>
      </p:sp>
      <p:sp>
        <p:nvSpPr>
          <p:cNvPr id="6" name="Arrow: Down 5">
            <a:extLst>
              <a:ext uri="{FF2B5EF4-FFF2-40B4-BE49-F238E27FC236}">
                <a16:creationId xmlns:a16="http://schemas.microsoft.com/office/drawing/2014/main" id="{4976BB7D-38BD-6684-1DF3-A0A29E99F361}"/>
              </a:ext>
            </a:extLst>
          </p:cNvPr>
          <p:cNvSpPr/>
          <p:nvPr/>
        </p:nvSpPr>
        <p:spPr>
          <a:xfrm flipH="1">
            <a:off x="5417574" y="1838026"/>
            <a:ext cx="232290" cy="353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A83D4BDF-B491-090A-2FE1-014C5EFFCA82}"/>
              </a:ext>
            </a:extLst>
          </p:cNvPr>
          <p:cNvSpPr/>
          <p:nvPr/>
        </p:nvSpPr>
        <p:spPr>
          <a:xfrm>
            <a:off x="4135074" y="2167546"/>
            <a:ext cx="2864875" cy="3109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b="1" dirty="0"/>
              <a:t>Select prepaid or </a:t>
            </a:r>
            <a:r>
              <a:rPr lang="en-IN" sz="1000" b="1" dirty="0" err="1"/>
              <a:t>postpaid</a:t>
            </a:r>
            <a:endParaRPr lang="en-IN" sz="1000" b="1" dirty="0"/>
          </a:p>
        </p:txBody>
      </p:sp>
      <p:sp>
        <p:nvSpPr>
          <p:cNvPr id="8" name="Arrow: Down 7">
            <a:extLst>
              <a:ext uri="{FF2B5EF4-FFF2-40B4-BE49-F238E27FC236}">
                <a16:creationId xmlns:a16="http://schemas.microsoft.com/office/drawing/2014/main" id="{E6D0B048-9ADA-8EC1-13D7-79F128485734}"/>
              </a:ext>
            </a:extLst>
          </p:cNvPr>
          <p:cNvSpPr/>
          <p:nvPr/>
        </p:nvSpPr>
        <p:spPr>
          <a:xfrm>
            <a:off x="5412653" y="2495039"/>
            <a:ext cx="242131" cy="3519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F48B12E6-FC7F-E040-401B-6B4633078432}"/>
              </a:ext>
            </a:extLst>
          </p:cNvPr>
          <p:cNvSpPr/>
          <p:nvPr/>
        </p:nvSpPr>
        <p:spPr>
          <a:xfrm>
            <a:off x="4234628" y="2844137"/>
            <a:ext cx="2864875" cy="2995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100" b="1" dirty="0"/>
              <a:t>Enter mobile number</a:t>
            </a:r>
          </a:p>
        </p:txBody>
      </p:sp>
      <p:sp>
        <p:nvSpPr>
          <p:cNvPr id="12" name="Arrow: Down 11">
            <a:extLst>
              <a:ext uri="{FF2B5EF4-FFF2-40B4-BE49-F238E27FC236}">
                <a16:creationId xmlns:a16="http://schemas.microsoft.com/office/drawing/2014/main" id="{8F0E2E32-F8B3-B602-1404-D3826B653031}"/>
              </a:ext>
            </a:extLst>
          </p:cNvPr>
          <p:cNvSpPr/>
          <p:nvPr/>
        </p:nvSpPr>
        <p:spPr>
          <a:xfrm>
            <a:off x="5447064" y="3160467"/>
            <a:ext cx="207711" cy="2995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941042A-7E49-0B63-F973-0531AD6DDA01}"/>
              </a:ext>
            </a:extLst>
          </p:cNvPr>
          <p:cNvSpPr/>
          <p:nvPr/>
        </p:nvSpPr>
        <p:spPr>
          <a:xfrm>
            <a:off x="4135074" y="3485313"/>
            <a:ext cx="2864875" cy="3238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050" b="1" dirty="0"/>
              <a:t>Select your plan</a:t>
            </a:r>
          </a:p>
        </p:txBody>
      </p:sp>
      <p:sp>
        <p:nvSpPr>
          <p:cNvPr id="14" name="Rectangle 13">
            <a:extLst>
              <a:ext uri="{FF2B5EF4-FFF2-40B4-BE49-F238E27FC236}">
                <a16:creationId xmlns:a16="http://schemas.microsoft.com/office/drawing/2014/main" id="{C7AD9595-4584-17CB-D106-725ED8387807}"/>
              </a:ext>
            </a:extLst>
          </p:cNvPr>
          <p:cNvSpPr/>
          <p:nvPr/>
        </p:nvSpPr>
        <p:spPr>
          <a:xfrm>
            <a:off x="4135074" y="4150533"/>
            <a:ext cx="2864875" cy="3238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050" b="1" dirty="0"/>
              <a:t>Enter the amount</a:t>
            </a:r>
          </a:p>
        </p:txBody>
      </p:sp>
      <p:sp>
        <p:nvSpPr>
          <p:cNvPr id="15" name="Arrow: Down 14">
            <a:extLst>
              <a:ext uri="{FF2B5EF4-FFF2-40B4-BE49-F238E27FC236}">
                <a16:creationId xmlns:a16="http://schemas.microsoft.com/office/drawing/2014/main" id="{CD74F2FA-F560-D26A-8EBF-43C60EAA7427}"/>
              </a:ext>
            </a:extLst>
          </p:cNvPr>
          <p:cNvSpPr/>
          <p:nvPr/>
        </p:nvSpPr>
        <p:spPr>
          <a:xfrm>
            <a:off x="5440012" y="3834458"/>
            <a:ext cx="227054" cy="3160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Down 15">
            <a:extLst>
              <a:ext uri="{FF2B5EF4-FFF2-40B4-BE49-F238E27FC236}">
                <a16:creationId xmlns:a16="http://schemas.microsoft.com/office/drawing/2014/main" id="{738906E3-E628-D33A-B702-4498AC7E9747}"/>
              </a:ext>
            </a:extLst>
          </p:cNvPr>
          <p:cNvSpPr/>
          <p:nvPr/>
        </p:nvSpPr>
        <p:spPr>
          <a:xfrm>
            <a:off x="5434775" y="4502555"/>
            <a:ext cx="232290" cy="3745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Down 17">
            <a:extLst>
              <a:ext uri="{FF2B5EF4-FFF2-40B4-BE49-F238E27FC236}">
                <a16:creationId xmlns:a16="http://schemas.microsoft.com/office/drawing/2014/main" id="{F16901A1-8462-92F5-0A5B-9C1837656BC9}"/>
              </a:ext>
            </a:extLst>
          </p:cNvPr>
          <p:cNvSpPr/>
          <p:nvPr/>
        </p:nvSpPr>
        <p:spPr>
          <a:xfrm>
            <a:off x="5443375" y="5226756"/>
            <a:ext cx="223689" cy="3837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C652ADFF-58D5-131B-D070-99C426372DBC}"/>
              </a:ext>
            </a:extLst>
          </p:cNvPr>
          <p:cNvSpPr/>
          <p:nvPr/>
        </p:nvSpPr>
        <p:spPr>
          <a:xfrm>
            <a:off x="4110492" y="4846961"/>
            <a:ext cx="2864875" cy="3238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050" b="1" dirty="0"/>
              <a:t>Proceed for payment method</a:t>
            </a:r>
          </a:p>
        </p:txBody>
      </p:sp>
      <p:sp>
        <p:nvSpPr>
          <p:cNvPr id="21" name="Arrow: Down 20">
            <a:extLst>
              <a:ext uri="{FF2B5EF4-FFF2-40B4-BE49-F238E27FC236}">
                <a16:creationId xmlns:a16="http://schemas.microsoft.com/office/drawing/2014/main" id="{9268EB8F-7545-3C20-E1B2-751FD3CB355A}"/>
              </a:ext>
            </a:extLst>
          </p:cNvPr>
          <p:cNvSpPr/>
          <p:nvPr/>
        </p:nvSpPr>
        <p:spPr>
          <a:xfrm>
            <a:off x="5443375" y="5892531"/>
            <a:ext cx="223689" cy="3837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57D718F0-46E9-C4A9-99C0-88A53482A493}"/>
              </a:ext>
            </a:extLst>
          </p:cNvPr>
          <p:cNvSpPr/>
          <p:nvPr/>
        </p:nvSpPr>
        <p:spPr>
          <a:xfrm>
            <a:off x="4756351" y="6276262"/>
            <a:ext cx="1573160" cy="4038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b="1" dirty="0"/>
              <a:t>END</a:t>
            </a:r>
          </a:p>
        </p:txBody>
      </p:sp>
      <p:sp>
        <p:nvSpPr>
          <p:cNvPr id="23" name="Parallelogram 22">
            <a:extLst>
              <a:ext uri="{FF2B5EF4-FFF2-40B4-BE49-F238E27FC236}">
                <a16:creationId xmlns:a16="http://schemas.microsoft.com/office/drawing/2014/main" id="{F8E8A31E-8393-0846-3414-4723B7653D11}"/>
              </a:ext>
            </a:extLst>
          </p:cNvPr>
          <p:cNvSpPr/>
          <p:nvPr/>
        </p:nvSpPr>
        <p:spPr>
          <a:xfrm>
            <a:off x="4066736" y="5565750"/>
            <a:ext cx="3001550" cy="315599"/>
          </a:xfrm>
          <a:prstGeom prst="parallelogram">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050" b="1" dirty="0"/>
              <a:t>Amount deduction message and recharge successful</a:t>
            </a:r>
          </a:p>
        </p:txBody>
      </p:sp>
      <p:sp>
        <p:nvSpPr>
          <p:cNvPr id="24" name="TextBox 23">
            <a:extLst>
              <a:ext uri="{FF2B5EF4-FFF2-40B4-BE49-F238E27FC236}">
                <a16:creationId xmlns:a16="http://schemas.microsoft.com/office/drawing/2014/main" id="{FBEB712A-AA47-8A6C-5F0E-11AB84F07D30}"/>
              </a:ext>
            </a:extLst>
          </p:cNvPr>
          <p:cNvSpPr txBox="1"/>
          <p:nvPr/>
        </p:nvSpPr>
        <p:spPr>
          <a:xfrm>
            <a:off x="4283511" y="1795991"/>
            <a:ext cx="1862667" cy="369332"/>
          </a:xfrm>
          <a:prstGeom prst="rect">
            <a:avLst/>
          </a:prstGeom>
          <a:noFill/>
        </p:spPr>
        <p:txBody>
          <a:bodyPr wrap="square" rtlCol="0">
            <a:spAutoFit/>
          </a:bodyPr>
          <a:lstStyle/>
          <a:p>
            <a:r>
              <a:rPr lang="en-IN" dirty="0"/>
              <a:t>YES</a:t>
            </a:r>
          </a:p>
        </p:txBody>
      </p:sp>
      <p:sp>
        <p:nvSpPr>
          <p:cNvPr id="25" name="Arrow: Right 24">
            <a:extLst>
              <a:ext uri="{FF2B5EF4-FFF2-40B4-BE49-F238E27FC236}">
                <a16:creationId xmlns:a16="http://schemas.microsoft.com/office/drawing/2014/main" id="{21AF570B-954A-9CB3-462C-84D43601CE56}"/>
              </a:ext>
            </a:extLst>
          </p:cNvPr>
          <p:cNvSpPr/>
          <p:nvPr/>
        </p:nvSpPr>
        <p:spPr>
          <a:xfrm>
            <a:off x="6971068" y="1591060"/>
            <a:ext cx="2245651" cy="157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FFA97ADE-693D-C66B-2D6B-73F0055FC956}"/>
              </a:ext>
            </a:extLst>
          </p:cNvPr>
          <p:cNvSpPr txBox="1"/>
          <p:nvPr/>
        </p:nvSpPr>
        <p:spPr>
          <a:xfrm>
            <a:off x="7597422" y="1227486"/>
            <a:ext cx="970845" cy="646331"/>
          </a:xfrm>
          <a:prstGeom prst="rect">
            <a:avLst/>
          </a:prstGeom>
          <a:noFill/>
        </p:spPr>
        <p:txBody>
          <a:bodyPr wrap="square" rtlCol="0">
            <a:spAutoFit/>
          </a:bodyPr>
          <a:lstStyle/>
          <a:p>
            <a:r>
              <a:rPr lang="en-IN" dirty="0"/>
              <a:t>NO</a:t>
            </a:r>
          </a:p>
          <a:p>
            <a:endParaRPr lang="en-IN" dirty="0"/>
          </a:p>
        </p:txBody>
      </p:sp>
      <p:sp>
        <p:nvSpPr>
          <p:cNvPr id="32" name="Arrow: Right 31">
            <a:extLst>
              <a:ext uri="{FF2B5EF4-FFF2-40B4-BE49-F238E27FC236}">
                <a16:creationId xmlns:a16="http://schemas.microsoft.com/office/drawing/2014/main" id="{3D768B60-B565-D5C2-E7BE-241D74746927}"/>
              </a:ext>
            </a:extLst>
          </p:cNvPr>
          <p:cNvSpPr/>
          <p:nvPr/>
        </p:nvSpPr>
        <p:spPr>
          <a:xfrm rot="10800000">
            <a:off x="6999949" y="2234932"/>
            <a:ext cx="3284229" cy="2029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BDFAD41C-53CA-F5F5-C067-259BC762F469}"/>
              </a:ext>
            </a:extLst>
          </p:cNvPr>
          <p:cNvSpPr/>
          <p:nvPr/>
        </p:nvSpPr>
        <p:spPr>
          <a:xfrm>
            <a:off x="9239260" y="1420909"/>
            <a:ext cx="1801237" cy="45290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RETRY LOGIN</a:t>
            </a:r>
          </a:p>
        </p:txBody>
      </p:sp>
      <p:sp>
        <p:nvSpPr>
          <p:cNvPr id="33" name="Arrow: Down 32">
            <a:extLst>
              <a:ext uri="{FF2B5EF4-FFF2-40B4-BE49-F238E27FC236}">
                <a16:creationId xmlns:a16="http://schemas.microsoft.com/office/drawing/2014/main" id="{F55FAC23-01C3-FDF8-9643-BAE614283AF8}"/>
              </a:ext>
            </a:extLst>
          </p:cNvPr>
          <p:cNvSpPr/>
          <p:nvPr/>
        </p:nvSpPr>
        <p:spPr>
          <a:xfrm>
            <a:off x="10139877" y="1873817"/>
            <a:ext cx="234611" cy="5194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06738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247F-5E57-CD39-B81F-FBA5B84ECA0F}"/>
              </a:ext>
            </a:extLst>
          </p:cNvPr>
          <p:cNvSpPr>
            <a:spLocks noGrp="1"/>
          </p:cNvSpPr>
          <p:nvPr>
            <p:ph type="title"/>
          </p:nvPr>
        </p:nvSpPr>
        <p:spPr>
          <a:xfrm>
            <a:off x="125519" y="105103"/>
            <a:ext cx="5182205" cy="1257300"/>
          </a:xfrm>
        </p:spPr>
        <p:txBody>
          <a:bodyPr/>
          <a:lstStyle/>
          <a:p>
            <a:r>
              <a:rPr lang="en-IN" dirty="0"/>
              <a:t>CONCEPT MAP</a:t>
            </a:r>
          </a:p>
        </p:txBody>
      </p:sp>
      <p:sp>
        <p:nvSpPr>
          <p:cNvPr id="4" name="Rectangle 3">
            <a:extLst>
              <a:ext uri="{FF2B5EF4-FFF2-40B4-BE49-F238E27FC236}">
                <a16:creationId xmlns:a16="http://schemas.microsoft.com/office/drawing/2014/main" id="{4FD93983-CD33-DA44-8CE9-8EDE60B4B324}"/>
              </a:ext>
            </a:extLst>
          </p:cNvPr>
          <p:cNvSpPr/>
          <p:nvPr/>
        </p:nvSpPr>
        <p:spPr>
          <a:xfrm>
            <a:off x="4640314" y="3414549"/>
            <a:ext cx="2701158" cy="7987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MOBILE RECHARGE</a:t>
            </a:r>
          </a:p>
          <a:p>
            <a:pPr algn="ctr"/>
            <a:r>
              <a:rPr lang="en-IN" dirty="0"/>
              <a:t>TESTING</a:t>
            </a:r>
          </a:p>
        </p:txBody>
      </p:sp>
      <p:cxnSp>
        <p:nvCxnSpPr>
          <p:cNvPr id="6" name="Straight Arrow Connector 5">
            <a:extLst>
              <a:ext uri="{FF2B5EF4-FFF2-40B4-BE49-F238E27FC236}">
                <a16:creationId xmlns:a16="http://schemas.microsoft.com/office/drawing/2014/main" id="{6EFF92E6-48A1-4276-7CD5-44718E20E1C3}"/>
              </a:ext>
            </a:extLst>
          </p:cNvPr>
          <p:cNvCxnSpPr/>
          <p:nvPr/>
        </p:nvCxnSpPr>
        <p:spPr>
          <a:xfrm flipV="1">
            <a:off x="6684579" y="2238703"/>
            <a:ext cx="1429407" cy="1190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4FFED3C-F81E-9A53-5EFC-79FE58A59D4D}"/>
              </a:ext>
            </a:extLst>
          </p:cNvPr>
          <p:cNvSpPr/>
          <p:nvPr/>
        </p:nvSpPr>
        <p:spPr>
          <a:xfrm>
            <a:off x="8113985" y="1949668"/>
            <a:ext cx="1965435" cy="6043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Software used</a:t>
            </a:r>
          </a:p>
        </p:txBody>
      </p:sp>
      <p:cxnSp>
        <p:nvCxnSpPr>
          <p:cNvPr id="10" name="Straight Connector 9">
            <a:extLst>
              <a:ext uri="{FF2B5EF4-FFF2-40B4-BE49-F238E27FC236}">
                <a16:creationId xmlns:a16="http://schemas.microsoft.com/office/drawing/2014/main" id="{8C0C4136-C946-825E-97E9-1C536D12D37E}"/>
              </a:ext>
            </a:extLst>
          </p:cNvPr>
          <p:cNvCxnSpPr>
            <a:cxnSpLocks/>
          </p:cNvCxnSpPr>
          <p:nvPr/>
        </p:nvCxnSpPr>
        <p:spPr>
          <a:xfrm flipH="1">
            <a:off x="8103470" y="2554013"/>
            <a:ext cx="10515" cy="1673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19EEB3E-1A2D-4C89-5349-F504657E7F80}"/>
              </a:ext>
            </a:extLst>
          </p:cNvPr>
          <p:cNvCxnSpPr/>
          <p:nvPr/>
        </p:nvCxnSpPr>
        <p:spPr>
          <a:xfrm>
            <a:off x="8113985" y="3016469"/>
            <a:ext cx="5885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147D86B-B020-FF58-C302-BF9AEA9F27C3}"/>
              </a:ext>
            </a:extLst>
          </p:cNvPr>
          <p:cNvSpPr txBox="1"/>
          <p:nvPr/>
        </p:nvSpPr>
        <p:spPr>
          <a:xfrm>
            <a:off x="8702563" y="2801062"/>
            <a:ext cx="3531476" cy="646331"/>
          </a:xfrm>
          <a:prstGeom prst="rect">
            <a:avLst/>
          </a:prstGeom>
          <a:noFill/>
        </p:spPr>
        <p:txBody>
          <a:bodyPr wrap="square" rtlCol="0">
            <a:spAutoFit/>
          </a:bodyPr>
          <a:lstStyle/>
          <a:p>
            <a:r>
              <a:rPr lang="en-IN" dirty="0"/>
              <a:t>Android studio</a:t>
            </a:r>
          </a:p>
          <a:p>
            <a:r>
              <a:rPr lang="en-IN" dirty="0"/>
              <a:t>           - </a:t>
            </a:r>
            <a:r>
              <a:rPr lang="en-IN" sz="1200" dirty="0"/>
              <a:t>software used for visualization</a:t>
            </a:r>
          </a:p>
        </p:txBody>
      </p:sp>
      <p:cxnSp>
        <p:nvCxnSpPr>
          <p:cNvPr id="16" name="Straight Arrow Connector 15">
            <a:extLst>
              <a:ext uri="{FF2B5EF4-FFF2-40B4-BE49-F238E27FC236}">
                <a16:creationId xmlns:a16="http://schemas.microsoft.com/office/drawing/2014/main" id="{4570DC7A-DEB9-D075-CA76-2C29A1C60E80}"/>
              </a:ext>
            </a:extLst>
          </p:cNvPr>
          <p:cNvCxnSpPr>
            <a:cxnSpLocks/>
          </p:cNvCxnSpPr>
          <p:nvPr/>
        </p:nvCxnSpPr>
        <p:spPr>
          <a:xfrm>
            <a:off x="8113982" y="3683140"/>
            <a:ext cx="5885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C62CAA6-4300-8051-A0D3-76CD9E35CC6D}"/>
              </a:ext>
            </a:extLst>
          </p:cNvPr>
          <p:cNvSpPr txBox="1"/>
          <p:nvPr/>
        </p:nvSpPr>
        <p:spPr>
          <a:xfrm>
            <a:off x="8723588" y="3493219"/>
            <a:ext cx="2228192" cy="369332"/>
          </a:xfrm>
          <a:prstGeom prst="rect">
            <a:avLst/>
          </a:prstGeom>
          <a:noFill/>
        </p:spPr>
        <p:txBody>
          <a:bodyPr wrap="square" rtlCol="0">
            <a:spAutoFit/>
          </a:bodyPr>
          <a:lstStyle/>
          <a:p>
            <a:r>
              <a:rPr lang="en-IN" dirty="0"/>
              <a:t>Appium </a:t>
            </a:r>
          </a:p>
        </p:txBody>
      </p:sp>
      <p:cxnSp>
        <p:nvCxnSpPr>
          <p:cNvPr id="21" name="Straight Arrow Connector 20">
            <a:extLst>
              <a:ext uri="{FF2B5EF4-FFF2-40B4-BE49-F238E27FC236}">
                <a16:creationId xmlns:a16="http://schemas.microsoft.com/office/drawing/2014/main" id="{5C241F73-71D8-BF1B-BBC2-C1468F0BE1C6}"/>
              </a:ext>
            </a:extLst>
          </p:cNvPr>
          <p:cNvCxnSpPr/>
          <p:nvPr/>
        </p:nvCxnSpPr>
        <p:spPr>
          <a:xfrm>
            <a:off x="8103470" y="4227787"/>
            <a:ext cx="609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404C137-EA67-D840-FAC9-E1B8E695BEF5}"/>
              </a:ext>
            </a:extLst>
          </p:cNvPr>
          <p:cNvSpPr txBox="1"/>
          <p:nvPr/>
        </p:nvSpPr>
        <p:spPr>
          <a:xfrm>
            <a:off x="8702563" y="4026645"/>
            <a:ext cx="3205655" cy="646331"/>
          </a:xfrm>
          <a:prstGeom prst="rect">
            <a:avLst/>
          </a:prstGeom>
          <a:noFill/>
        </p:spPr>
        <p:txBody>
          <a:bodyPr wrap="square" rtlCol="0">
            <a:spAutoFit/>
          </a:bodyPr>
          <a:lstStyle/>
          <a:p>
            <a:r>
              <a:rPr lang="en-IN" dirty="0" err="1"/>
              <a:t>Intellij</a:t>
            </a:r>
            <a:endParaRPr lang="en-IN" dirty="0"/>
          </a:p>
          <a:p>
            <a:r>
              <a:rPr lang="en-IN" dirty="0"/>
              <a:t>       -</a:t>
            </a:r>
            <a:r>
              <a:rPr lang="en-IN" sz="1200" dirty="0"/>
              <a:t>software  used to run java programs</a:t>
            </a:r>
          </a:p>
        </p:txBody>
      </p:sp>
      <p:cxnSp>
        <p:nvCxnSpPr>
          <p:cNvPr id="25" name="Straight Connector 24">
            <a:extLst>
              <a:ext uri="{FF2B5EF4-FFF2-40B4-BE49-F238E27FC236}">
                <a16:creationId xmlns:a16="http://schemas.microsoft.com/office/drawing/2014/main" id="{A480060B-475D-AABF-D330-7EBA3E9255EA}"/>
              </a:ext>
            </a:extLst>
          </p:cNvPr>
          <p:cNvCxnSpPr>
            <a:cxnSpLocks/>
          </p:cNvCxnSpPr>
          <p:nvPr/>
        </p:nvCxnSpPr>
        <p:spPr>
          <a:xfrm>
            <a:off x="5297214" y="4214648"/>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C97F5A7B-4F50-EF43-A325-6CA96FFD5C61}"/>
              </a:ext>
            </a:extLst>
          </p:cNvPr>
          <p:cNvCxnSpPr/>
          <p:nvPr/>
        </p:nvCxnSpPr>
        <p:spPr>
          <a:xfrm rot="16200000" flipH="1">
            <a:off x="4645569" y="4197570"/>
            <a:ext cx="840828" cy="8092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2D14391-AB41-4A0B-2651-22A3A42F014B}"/>
              </a:ext>
            </a:extLst>
          </p:cNvPr>
          <p:cNvCxnSpPr>
            <a:cxnSpLocks/>
          </p:cNvCxnSpPr>
          <p:nvPr/>
        </p:nvCxnSpPr>
        <p:spPr>
          <a:xfrm>
            <a:off x="4929351" y="5432820"/>
            <a:ext cx="0" cy="849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497442F-4040-D973-CE76-E8B791BDAF7B}"/>
              </a:ext>
            </a:extLst>
          </p:cNvPr>
          <p:cNvCxnSpPr/>
          <p:nvPr/>
        </p:nvCxnSpPr>
        <p:spPr>
          <a:xfrm>
            <a:off x="6096000" y="5255172"/>
            <a:ext cx="3363310" cy="8092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7ED62F9-5A0E-E8B1-676F-A1EB9D17507C}"/>
              </a:ext>
            </a:extLst>
          </p:cNvPr>
          <p:cNvSpPr txBox="1"/>
          <p:nvPr/>
        </p:nvSpPr>
        <p:spPr>
          <a:xfrm>
            <a:off x="9574924" y="5761297"/>
            <a:ext cx="2112572" cy="646331"/>
          </a:xfrm>
          <a:prstGeom prst="rect">
            <a:avLst/>
          </a:prstGeom>
          <a:noFill/>
        </p:spPr>
        <p:txBody>
          <a:bodyPr wrap="square" rtlCol="0">
            <a:spAutoFit/>
          </a:bodyPr>
          <a:lstStyle/>
          <a:p>
            <a:r>
              <a:rPr lang="en-IN" dirty="0"/>
              <a:t>Software used for testing application</a:t>
            </a:r>
          </a:p>
        </p:txBody>
      </p:sp>
      <p:cxnSp>
        <p:nvCxnSpPr>
          <p:cNvPr id="36" name="Straight Arrow Connector 35">
            <a:extLst>
              <a:ext uri="{FF2B5EF4-FFF2-40B4-BE49-F238E27FC236}">
                <a16:creationId xmlns:a16="http://schemas.microsoft.com/office/drawing/2014/main" id="{04194BD0-148F-F1D8-690D-0A5F1B5EA618}"/>
              </a:ext>
            </a:extLst>
          </p:cNvPr>
          <p:cNvCxnSpPr>
            <a:cxnSpLocks/>
          </p:cNvCxnSpPr>
          <p:nvPr/>
        </p:nvCxnSpPr>
        <p:spPr>
          <a:xfrm>
            <a:off x="4929351" y="5649626"/>
            <a:ext cx="4282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CF95A10-A0A9-F877-A633-E9DFA86FB560}"/>
              </a:ext>
            </a:extLst>
          </p:cNvPr>
          <p:cNvSpPr txBox="1"/>
          <p:nvPr/>
        </p:nvSpPr>
        <p:spPr>
          <a:xfrm>
            <a:off x="5307724" y="5424130"/>
            <a:ext cx="2283383" cy="646331"/>
          </a:xfrm>
          <a:prstGeom prst="rect">
            <a:avLst/>
          </a:prstGeom>
          <a:noFill/>
        </p:spPr>
        <p:txBody>
          <a:bodyPr wrap="square" rtlCol="0">
            <a:spAutoFit/>
          </a:bodyPr>
          <a:lstStyle/>
          <a:p>
            <a:r>
              <a:rPr lang="en-IN" dirty="0"/>
              <a:t>Open source</a:t>
            </a:r>
          </a:p>
          <a:p>
            <a:r>
              <a:rPr lang="en-IN" dirty="0"/>
              <a:t>automation tool</a:t>
            </a:r>
          </a:p>
        </p:txBody>
      </p:sp>
      <p:cxnSp>
        <p:nvCxnSpPr>
          <p:cNvPr id="42" name="Straight Arrow Connector 41">
            <a:extLst>
              <a:ext uri="{FF2B5EF4-FFF2-40B4-BE49-F238E27FC236}">
                <a16:creationId xmlns:a16="http://schemas.microsoft.com/office/drawing/2014/main" id="{EAB03BD3-25D9-86C5-9145-F39A30AE8807}"/>
              </a:ext>
            </a:extLst>
          </p:cNvPr>
          <p:cNvCxnSpPr>
            <a:cxnSpLocks/>
          </p:cNvCxnSpPr>
          <p:nvPr/>
        </p:nvCxnSpPr>
        <p:spPr>
          <a:xfrm>
            <a:off x="4929350" y="6282376"/>
            <a:ext cx="428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615B3CA-C63C-3AEC-2325-FC6B15CCD34B}"/>
              </a:ext>
            </a:extLst>
          </p:cNvPr>
          <p:cNvSpPr txBox="1"/>
          <p:nvPr/>
        </p:nvSpPr>
        <p:spPr>
          <a:xfrm>
            <a:off x="5307724" y="6106566"/>
            <a:ext cx="3988675" cy="646331"/>
          </a:xfrm>
          <a:prstGeom prst="rect">
            <a:avLst/>
          </a:prstGeom>
          <a:noFill/>
        </p:spPr>
        <p:txBody>
          <a:bodyPr wrap="square" rtlCol="0">
            <a:spAutoFit/>
          </a:bodyPr>
          <a:lstStyle/>
          <a:p>
            <a:r>
              <a:rPr lang="en-IN" dirty="0"/>
              <a:t>Allows to automate different mobile application</a:t>
            </a:r>
          </a:p>
        </p:txBody>
      </p:sp>
      <p:sp>
        <p:nvSpPr>
          <p:cNvPr id="48" name="Rectangle 47">
            <a:extLst>
              <a:ext uri="{FF2B5EF4-FFF2-40B4-BE49-F238E27FC236}">
                <a16:creationId xmlns:a16="http://schemas.microsoft.com/office/drawing/2014/main" id="{B750AD00-5924-E455-07CB-32E11D891FFC}"/>
              </a:ext>
            </a:extLst>
          </p:cNvPr>
          <p:cNvSpPr/>
          <p:nvPr/>
        </p:nvSpPr>
        <p:spPr>
          <a:xfrm>
            <a:off x="4761190" y="5054423"/>
            <a:ext cx="1334810" cy="4014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Appium</a:t>
            </a:r>
          </a:p>
        </p:txBody>
      </p:sp>
      <p:sp>
        <p:nvSpPr>
          <p:cNvPr id="51" name="Rectangle 50">
            <a:extLst>
              <a:ext uri="{FF2B5EF4-FFF2-40B4-BE49-F238E27FC236}">
                <a16:creationId xmlns:a16="http://schemas.microsoft.com/office/drawing/2014/main" id="{7ED94623-D97E-6658-EC1E-6F67920D35BA}"/>
              </a:ext>
            </a:extLst>
          </p:cNvPr>
          <p:cNvSpPr/>
          <p:nvPr/>
        </p:nvSpPr>
        <p:spPr>
          <a:xfrm>
            <a:off x="605790" y="1608083"/>
            <a:ext cx="4575810" cy="5215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Features to be tested</a:t>
            </a:r>
          </a:p>
        </p:txBody>
      </p:sp>
      <p:cxnSp>
        <p:nvCxnSpPr>
          <p:cNvPr id="53" name="Straight Arrow Connector 52">
            <a:extLst>
              <a:ext uri="{FF2B5EF4-FFF2-40B4-BE49-F238E27FC236}">
                <a16:creationId xmlns:a16="http://schemas.microsoft.com/office/drawing/2014/main" id="{A8EC4C8C-E813-5F68-D34B-AFCBA7A944A8}"/>
              </a:ext>
            </a:extLst>
          </p:cNvPr>
          <p:cNvCxnSpPr>
            <a:cxnSpLocks/>
            <a:endCxn id="51" idx="3"/>
          </p:cNvCxnSpPr>
          <p:nvPr/>
        </p:nvCxnSpPr>
        <p:spPr>
          <a:xfrm flipH="1" flipV="1">
            <a:off x="5181600" y="1868871"/>
            <a:ext cx="914400" cy="80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DB439F2-1431-2EF6-CEBB-7566E4B5CC9E}"/>
              </a:ext>
            </a:extLst>
          </p:cNvPr>
          <p:cNvCxnSpPr/>
          <p:nvPr/>
        </p:nvCxnSpPr>
        <p:spPr>
          <a:xfrm>
            <a:off x="6096000" y="1949668"/>
            <a:ext cx="0" cy="1464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52CAD89-118F-5282-EE34-B422CAEAD052}"/>
              </a:ext>
            </a:extLst>
          </p:cNvPr>
          <p:cNvCxnSpPr/>
          <p:nvPr/>
        </p:nvCxnSpPr>
        <p:spPr>
          <a:xfrm flipV="1">
            <a:off x="-1085850" y="2983230"/>
            <a:ext cx="0" cy="3323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F2EA557-F9AD-B3D0-1AE2-66DE0C5FC1F7}"/>
              </a:ext>
            </a:extLst>
          </p:cNvPr>
          <p:cNvCxnSpPr>
            <a:cxnSpLocks/>
          </p:cNvCxnSpPr>
          <p:nvPr/>
        </p:nvCxnSpPr>
        <p:spPr>
          <a:xfrm>
            <a:off x="868680" y="2129658"/>
            <a:ext cx="0" cy="3733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8876FF7-6179-9CEF-2F6D-00B7BFA37D31}"/>
              </a:ext>
            </a:extLst>
          </p:cNvPr>
          <p:cNvCxnSpPr/>
          <p:nvPr/>
        </p:nvCxnSpPr>
        <p:spPr>
          <a:xfrm>
            <a:off x="868680" y="2554013"/>
            <a:ext cx="560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FE7678C-F760-2315-97ED-A3B9108409C2}"/>
              </a:ext>
            </a:extLst>
          </p:cNvPr>
          <p:cNvSpPr txBox="1"/>
          <p:nvPr/>
        </p:nvSpPr>
        <p:spPr>
          <a:xfrm>
            <a:off x="1554480" y="2434590"/>
            <a:ext cx="2811779" cy="366464"/>
          </a:xfrm>
          <a:prstGeom prst="rect">
            <a:avLst/>
          </a:prstGeom>
          <a:noFill/>
        </p:spPr>
        <p:txBody>
          <a:bodyPr wrap="square" rtlCol="0">
            <a:spAutoFit/>
          </a:bodyPr>
          <a:lstStyle/>
          <a:p>
            <a:r>
              <a:rPr lang="en-IN" dirty="0"/>
              <a:t>Quick processing</a:t>
            </a:r>
          </a:p>
        </p:txBody>
      </p:sp>
      <p:cxnSp>
        <p:nvCxnSpPr>
          <p:cNvPr id="66" name="Straight Arrow Connector 65">
            <a:extLst>
              <a:ext uri="{FF2B5EF4-FFF2-40B4-BE49-F238E27FC236}">
                <a16:creationId xmlns:a16="http://schemas.microsoft.com/office/drawing/2014/main" id="{8BE26144-DBFA-37AE-2849-960947780A70}"/>
              </a:ext>
            </a:extLst>
          </p:cNvPr>
          <p:cNvCxnSpPr/>
          <p:nvPr/>
        </p:nvCxnSpPr>
        <p:spPr>
          <a:xfrm>
            <a:off x="868680" y="3246120"/>
            <a:ext cx="560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CC3F02F-037E-46B4-E5B7-59BD599C9CCD}"/>
              </a:ext>
            </a:extLst>
          </p:cNvPr>
          <p:cNvSpPr txBox="1"/>
          <p:nvPr/>
        </p:nvSpPr>
        <p:spPr>
          <a:xfrm>
            <a:off x="1554480" y="3097530"/>
            <a:ext cx="2701158" cy="369332"/>
          </a:xfrm>
          <a:prstGeom prst="rect">
            <a:avLst/>
          </a:prstGeom>
          <a:noFill/>
        </p:spPr>
        <p:txBody>
          <a:bodyPr wrap="square" rtlCol="0">
            <a:spAutoFit/>
          </a:bodyPr>
          <a:lstStyle/>
          <a:p>
            <a:r>
              <a:rPr lang="en-IN" dirty="0"/>
              <a:t>24x7 services</a:t>
            </a:r>
          </a:p>
        </p:txBody>
      </p:sp>
      <p:cxnSp>
        <p:nvCxnSpPr>
          <p:cNvPr id="69" name="Straight Arrow Connector 68">
            <a:extLst>
              <a:ext uri="{FF2B5EF4-FFF2-40B4-BE49-F238E27FC236}">
                <a16:creationId xmlns:a16="http://schemas.microsoft.com/office/drawing/2014/main" id="{625DC59F-F220-C413-4E18-19ED8A1E34C0}"/>
              </a:ext>
            </a:extLst>
          </p:cNvPr>
          <p:cNvCxnSpPr/>
          <p:nvPr/>
        </p:nvCxnSpPr>
        <p:spPr>
          <a:xfrm>
            <a:off x="868680" y="3862551"/>
            <a:ext cx="560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592392D-023F-592D-8C5E-AB76AB742F67}"/>
              </a:ext>
            </a:extLst>
          </p:cNvPr>
          <p:cNvSpPr txBox="1"/>
          <p:nvPr/>
        </p:nvSpPr>
        <p:spPr>
          <a:xfrm>
            <a:off x="1554480" y="3683140"/>
            <a:ext cx="2525765" cy="646331"/>
          </a:xfrm>
          <a:prstGeom prst="rect">
            <a:avLst/>
          </a:prstGeom>
          <a:noFill/>
        </p:spPr>
        <p:txBody>
          <a:bodyPr wrap="square" rtlCol="0">
            <a:spAutoFit/>
          </a:bodyPr>
          <a:lstStyle/>
          <a:p>
            <a:r>
              <a:rPr lang="en-IN" dirty="0"/>
              <a:t>Secured transaction history</a:t>
            </a:r>
          </a:p>
        </p:txBody>
      </p:sp>
      <p:cxnSp>
        <p:nvCxnSpPr>
          <p:cNvPr id="72" name="Straight Arrow Connector 71">
            <a:extLst>
              <a:ext uri="{FF2B5EF4-FFF2-40B4-BE49-F238E27FC236}">
                <a16:creationId xmlns:a16="http://schemas.microsoft.com/office/drawing/2014/main" id="{C3B6DDF1-A3E1-3B3A-23C0-E7A271C01C50}"/>
              </a:ext>
            </a:extLst>
          </p:cNvPr>
          <p:cNvCxnSpPr/>
          <p:nvPr/>
        </p:nvCxnSpPr>
        <p:spPr>
          <a:xfrm>
            <a:off x="868680" y="4549140"/>
            <a:ext cx="560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804C98B2-024D-D7FD-8FC5-5C0401D25ED4}"/>
              </a:ext>
            </a:extLst>
          </p:cNvPr>
          <p:cNvSpPr txBox="1"/>
          <p:nvPr/>
        </p:nvSpPr>
        <p:spPr>
          <a:xfrm>
            <a:off x="1554480" y="4411980"/>
            <a:ext cx="2811777" cy="369332"/>
          </a:xfrm>
          <a:prstGeom prst="rect">
            <a:avLst/>
          </a:prstGeom>
          <a:noFill/>
        </p:spPr>
        <p:txBody>
          <a:bodyPr wrap="square" rtlCol="0">
            <a:spAutoFit/>
          </a:bodyPr>
          <a:lstStyle/>
          <a:p>
            <a:r>
              <a:rPr lang="en-IN" dirty="0"/>
              <a:t>Multiple payment option</a:t>
            </a:r>
          </a:p>
        </p:txBody>
      </p:sp>
      <p:cxnSp>
        <p:nvCxnSpPr>
          <p:cNvPr id="75" name="Straight Arrow Connector 74">
            <a:extLst>
              <a:ext uri="{FF2B5EF4-FFF2-40B4-BE49-F238E27FC236}">
                <a16:creationId xmlns:a16="http://schemas.microsoft.com/office/drawing/2014/main" id="{5923D265-AC1C-CBEA-82EB-074C443957DE}"/>
              </a:ext>
            </a:extLst>
          </p:cNvPr>
          <p:cNvCxnSpPr/>
          <p:nvPr/>
        </p:nvCxnSpPr>
        <p:spPr>
          <a:xfrm>
            <a:off x="868680" y="5255172"/>
            <a:ext cx="560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26F49188-D7CC-D5AE-4CBF-883A96491A89}"/>
              </a:ext>
            </a:extLst>
          </p:cNvPr>
          <p:cNvSpPr txBox="1"/>
          <p:nvPr/>
        </p:nvSpPr>
        <p:spPr>
          <a:xfrm>
            <a:off x="1554480" y="5054423"/>
            <a:ext cx="2468355" cy="369332"/>
          </a:xfrm>
          <a:prstGeom prst="rect">
            <a:avLst/>
          </a:prstGeom>
          <a:noFill/>
        </p:spPr>
        <p:txBody>
          <a:bodyPr wrap="square" rtlCol="0">
            <a:spAutoFit/>
          </a:bodyPr>
          <a:lstStyle/>
          <a:p>
            <a:r>
              <a:rPr lang="en-IN" dirty="0"/>
              <a:t>Working robotically</a:t>
            </a:r>
          </a:p>
        </p:txBody>
      </p:sp>
      <p:cxnSp>
        <p:nvCxnSpPr>
          <p:cNvPr id="78" name="Straight Arrow Connector 77">
            <a:extLst>
              <a:ext uri="{FF2B5EF4-FFF2-40B4-BE49-F238E27FC236}">
                <a16:creationId xmlns:a16="http://schemas.microsoft.com/office/drawing/2014/main" id="{D430A30E-D3A3-599A-5EEB-9A82126A13E7}"/>
              </a:ext>
            </a:extLst>
          </p:cNvPr>
          <p:cNvCxnSpPr>
            <a:cxnSpLocks/>
          </p:cNvCxnSpPr>
          <p:nvPr/>
        </p:nvCxnSpPr>
        <p:spPr>
          <a:xfrm>
            <a:off x="868680" y="5863590"/>
            <a:ext cx="560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3CBCF54E-0C45-F0CC-2FC7-09FEBA138833}"/>
              </a:ext>
            </a:extLst>
          </p:cNvPr>
          <p:cNvSpPr txBox="1"/>
          <p:nvPr/>
        </p:nvSpPr>
        <p:spPr>
          <a:xfrm>
            <a:off x="1554480" y="5687855"/>
            <a:ext cx="2342625" cy="369332"/>
          </a:xfrm>
          <a:prstGeom prst="rect">
            <a:avLst/>
          </a:prstGeom>
          <a:noFill/>
        </p:spPr>
        <p:txBody>
          <a:bodyPr wrap="square" rtlCol="0">
            <a:spAutoFit/>
          </a:bodyPr>
          <a:lstStyle/>
          <a:p>
            <a:r>
              <a:rPr lang="en-IN" dirty="0"/>
              <a:t>Security </a:t>
            </a:r>
          </a:p>
        </p:txBody>
      </p:sp>
    </p:spTree>
    <p:extLst>
      <p:ext uri="{BB962C8B-B14F-4D97-AF65-F5344CB8AC3E}">
        <p14:creationId xmlns:p14="http://schemas.microsoft.com/office/powerpoint/2010/main" val="695867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A84FC-AB93-7184-5970-8A83FFF45198}"/>
              </a:ext>
            </a:extLst>
          </p:cNvPr>
          <p:cNvSpPr>
            <a:spLocks noGrp="1"/>
          </p:cNvSpPr>
          <p:nvPr>
            <p:ph type="title"/>
          </p:nvPr>
        </p:nvSpPr>
        <p:spPr/>
        <p:txBody>
          <a:bodyPr/>
          <a:lstStyle/>
          <a:p>
            <a:r>
              <a:rPr lang="en-IN" dirty="0"/>
              <a:t>TEST CASES</a:t>
            </a:r>
          </a:p>
        </p:txBody>
      </p:sp>
      <p:sp>
        <p:nvSpPr>
          <p:cNvPr id="4" name="TextBox 3">
            <a:extLst>
              <a:ext uri="{FF2B5EF4-FFF2-40B4-BE49-F238E27FC236}">
                <a16:creationId xmlns:a16="http://schemas.microsoft.com/office/drawing/2014/main" id="{AEE6FD19-F00C-3889-8298-EB6BF16311F8}"/>
              </a:ext>
            </a:extLst>
          </p:cNvPr>
          <p:cNvSpPr txBox="1"/>
          <p:nvPr/>
        </p:nvSpPr>
        <p:spPr>
          <a:xfrm>
            <a:off x="757646" y="1859340"/>
            <a:ext cx="6152605" cy="3785652"/>
          </a:xfrm>
          <a:prstGeom prst="rect">
            <a:avLst/>
          </a:prstGeom>
          <a:noFill/>
        </p:spPr>
        <p:txBody>
          <a:bodyPr wrap="square">
            <a:spAutoFit/>
          </a:bodyPr>
          <a:lstStyle/>
          <a:p>
            <a:pPr marL="285750" indent="-285750">
              <a:buFont typeface="Arial" panose="020B0604020202020204" pitchFamily="34" charset="0"/>
              <a:buChar char="•"/>
            </a:pPr>
            <a:r>
              <a:rPr lang="en-US" sz="2000" b="0" i="0" dirty="0">
                <a:solidFill>
                  <a:schemeClr val="tx1"/>
                </a:solidFill>
                <a:effectLst/>
                <a:latin typeface="Helvetica Neue"/>
              </a:rPr>
              <a:t>Login to application with valid username and password.</a:t>
            </a:r>
          </a:p>
          <a:p>
            <a:pPr marL="285750" indent="-285750">
              <a:buFont typeface="Arial" panose="020B0604020202020204" pitchFamily="34" charset="0"/>
              <a:buChar char="•"/>
            </a:pPr>
            <a:r>
              <a:rPr lang="en-US" sz="2000" b="0" i="0" dirty="0">
                <a:solidFill>
                  <a:schemeClr val="tx1"/>
                </a:solidFill>
                <a:effectLst/>
                <a:latin typeface="Helvetica Neue"/>
              </a:rPr>
              <a:t>enter mobile no. </a:t>
            </a:r>
          </a:p>
          <a:p>
            <a:pPr marL="285750" indent="-285750">
              <a:buFont typeface="Arial" panose="020B0604020202020204" pitchFamily="34" charset="0"/>
              <a:buChar char="•"/>
            </a:pPr>
            <a:r>
              <a:rPr lang="en-US" sz="2000" b="0" i="0" dirty="0">
                <a:solidFill>
                  <a:schemeClr val="tx1"/>
                </a:solidFill>
                <a:effectLst/>
                <a:latin typeface="Helvetica Neue"/>
              </a:rPr>
              <a:t>check weather it is valid or not.</a:t>
            </a:r>
          </a:p>
          <a:p>
            <a:pPr marL="285750" indent="-285750">
              <a:buFont typeface="Arial" panose="020B0604020202020204" pitchFamily="34" charset="0"/>
              <a:buChar char="•"/>
            </a:pPr>
            <a:r>
              <a:rPr lang="en-US" sz="2000" b="0" i="0" dirty="0">
                <a:solidFill>
                  <a:schemeClr val="tx1"/>
                </a:solidFill>
                <a:effectLst/>
                <a:latin typeface="Helvetica Neue"/>
              </a:rPr>
              <a:t>enter recharge amount </a:t>
            </a:r>
          </a:p>
          <a:p>
            <a:pPr marL="285750" indent="-285750">
              <a:buFont typeface="Arial" panose="020B0604020202020204" pitchFamily="34" charset="0"/>
              <a:buChar char="•"/>
            </a:pPr>
            <a:r>
              <a:rPr lang="en-US" sz="2000" b="0" i="0" dirty="0">
                <a:solidFill>
                  <a:schemeClr val="tx1"/>
                </a:solidFill>
                <a:effectLst/>
                <a:latin typeface="Helvetica Neue"/>
              </a:rPr>
              <a:t>for that check recharge plan.</a:t>
            </a:r>
          </a:p>
          <a:p>
            <a:pPr marL="285750" indent="-285750">
              <a:buFont typeface="Arial" panose="020B0604020202020204" pitchFamily="34" charset="0"/>
              <a:buChar char="•"/>
            </a:pPr>
            <a:r>
              <a:rPr lang="en-US" sz="2000" b="0" i="0" dirty="0">
                <a:solidFill>
                  <a:schemeClr val="tx1"/>
                </a:solidFill>
                <a:effectLst/>
                <a:latin typeface="Helvetica Neue"/>
              </a:rPr>
              <a:t>check do you have required balance in your account or not.</a:t>
            </a:r>
          </a:p>
          <a:p>
            <a:pPr marL="285750" indent="-285750">
              <a:buFont typeface="Arial" panose="020B0604020202020204" pitchFamily="34" charset="0"/>
              <a:buChar char="•"/>
            </a:pPr>
            <a:r>
              <a:rPr lang="en-US" sz="2000" b="0" i="0" dirty="0">
                <a:solidFill>
                  <a:schemeClr val="tx1"/>
                </a:solidFill>
                <a:effectLst/>
                <a:latin typeface="Helvetica Neue"/>
              </a:rPr>
              <a:t>generate OTP.</a:t>
            </a:r>
          </a:p>
          <a:p>
            <a:pPr marL="285750" indent="-285750">
              <a:buFont typeface="Arial" panose="020B0604020202020204" pitchFamily="34" charset="0"/>
              <a:buChar char="•"/>
            </a:pPr>
            <a:r>
              <a:rPr lang="en-US" sz="2000" b="0" i="0" dirty="0">
                <a:solidFill>
                  <a:schemeClr val="tx1"/>
                </a:solidFill>
                <a:effectLst/>
                <a:latin typeface="Helvetica Neue"/>
              </a:rPr>
              <a:t>proceed to payment option.</a:t>
            </a:r>
          </a:p>
          <a:p>
            <a:pPr marL="285750" indent="-285750">
              <a:buFont typeface="Arial" panose="020B0604020202020204" pitchFamily="34" charset="0"/>
              <a:buChar char="•"/>
            </a:pPr>
            <a:r>
              <a:rPr lang="en-US" sz="2000" b="0" i="0" dirty="0">
                <a:solidFill>
                  <a:schemeClr val="tx1"/>
                </a:solidFill>
                <a:effectLst/>
                <a:latin typeface="Helvetica Neue"/>
              </a:rPr>
              <a:t>send amount deduction message.</a:t>
            </a:r>
          </a:p>
          <a:p>
            <a:pPr marL="285750" indent="-285750">
              <a:buFont typeface="Arial" panose="020B0604020202020204" pitchFamily="34" charset="0"/>
              <a:buChar char="•"/>
            </a:pPr>
            <a:r>
              <a:rPr lang="en-US" sz="2000" b="0" i="0" dirty="0">
                <a:solidFill>
                  <a:schemeClr val="tx1"/>
                </a:solidFill>
                <a:effectLst/>
                <a:latin typeface="Helvetica Neue"/>
              </a:rPr>
              <a:t>send recharge successful </a:t>
            </a:r>
            <a:r>
              <a:rPr lang="en-US" sz="2000" dirty="0">
                <a:solidFill>
                  <a:schemeClr val="tx1"/>
                </a:solidFill>
                <a:effectLst/>
                <a:latin typeface="Helvetica Neue"/>
              </a:rPr>
              <a:t>message.</a:t>
            </a:r>
            <a:endParaRPr lang="en-US" sz="2000" dirty="0">
              <a:solidFill>
                <a:schemeClr val="tx1"/>
              </a:solidFill>
            </a:endParaRPr>
          </a:p>
        </p:txBody>
      </p:sp>
    </p:spTree>
    <p:extLst>
      <p:ext uri="{BB962C8B-B14F-4D97-AF65-F5344CB8AC3E}">
        <p14:creationId xmlns:p14="http://schemas.microsoft.com/office/powerpoint/2010/main" val="17022908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{41EFCDDF-8D77-4F35-971F-14E2003B17F0}tf11665031_win32</Template>
  <TotalTime>1758</TotalTime>
  <Words>734</Words>
  <Application>Microsoft Office PowerPoint</Application>
  <PresentationFormat>Widescreen</PresentationFormat>
  <Paragraphs>137</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-apple-system</vt:lpstr>
      <vt:lpstr>Arial</vt:lpstr>
      <vt:lpstr>Arial Nova</vt:lpstr>
      <vt:lpstr>Arial Nova Light</vt:lpstr>
      <vt:lpstr>Helvetica Neue</vt:lpstr>
      <vt:lpstr>Source Sans Pro</vt:lpstr>
      <vt:lpstr>Wingdings</vt:lpstr>
      <vt:lpstr>Wingdings 2</vt:lpstr>
      <vt:lpstr>SlateVTI</vt:lpstr>
      <vt:lpstr>Mobile Recharge Testing…. </vt:lpstr>
      <vt:lpstr>CONTENTS</vt:lpstr>
      <vt:lpstr>OBJECTIVE</vt:lpstr>
      <vt:lpstr>ABSTRACT </vt:lpstr>
      <vt:lpstr>PROPOSED WORK</vt:lpstr>
      <vt:lpstr>PowerPoint Presentation</vt:lpstr>
      <vt:lpstr>FLOW CHART             </vt:lpstr>
      <vt:lpstr>CONCEPT MAP</vt:lpstr>
      <vt:lpstr>TEST CASES</vt:lpstr>
      <vt:lpstr>APP TOOLS</vt:lpstr>
      <vt:lpstr>APPIUM SERVER</vt:lpstr>
      <vt:lpstr>IMPLEMENTATION &amp; TESTING SCREENSHOOTS </vt:lpstr>
      <vt:lpstr>IMPLEMENTATION OF TESTING</vt:lpstr>
      <vt:lpstr>IMPLEMENTATION OF TESTING</vt:lpstr>
      <vt:lpstr>IMPLEMENTATION OF TESTING</vt:lpstr>
      <vt:lpstr>IMPLEMENTATION OF TESTING</vt:lpstr>
      <vt:lpstr>IMPLEMENTATION OF TESTING</vt:lpstr>
      <vt:lpstr>TESTCASE OUTCOMES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Of Mobile Recharge Portal</dc:title>
  <dc:creator>Sirisha</dc:creator>
  <cp:lastModifiedBy>Sirisha</cp:lastModifiedBy>
  <cp:revision>11</cp:revision>
  <dcterms:created xsi:type="dcterms:W3CDTF">2023-01-24T08:48:55Z</dcterms:created>
  <dcterms:modified xsi:type="dcterms:W3CDTF">2023-01-30T13:03:08Z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